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8"/>
  </p:notesMasterIdLst>
  <p:sldIdLst>
    <p:sldId id="256" r:id="rId2"/>
    <p:sldId id="447" r:id="rId3"/>
    <p:sldId id="711" r:id="rId4"/>
    <p:sldId id="522" r:id="rId5"/>
    <p:sldId id="523" r:id="rId6"/>
    <p:sldId id="542" r:id="rId7"/>
    <p:sldId id="620" r:id="rId8"/>
    <p:sldId id="622" r:id="rId9"/>
    <p:sldId id="629" r:id="rId10"/>
    <p:sldId id="630" r:id="rId11"/>
    <p:sldId id="631" r:id="rId12"/>
    <p:sldId id="712" r:id="rId13"/>
    <p:sldId id="632" r:id="rId14"/>
    <p:sldId id="633" r:id="rId15"/>
    <p:sldId id="634" r:id="rId16"/>
    <p:sldId id="635" r:id="rId17"/>
    <p:sldId id="636" r:id="rId18"/>
    <p:sldId id="637" r:id="rId19"/>
    <p:sldId id="638" r:id="rId20"/>
    <p:sldId id="639" r:id="rId21"/>
    <p:sldId id="640" r:id="rId22"/>
    <p:sldId id="641" r:id="rId23"/>
    <p:sldId id="642" r:id="rId24"/>
    <p:sldId id="643" r:id="rId25"/>
    <p:sldId id="645" r:id="rId26"/>
    <p:sldId id="646" r:id="rId27"/>
    <p:sldId id="647" r:id="rId28"/>
    <p:sldId id="713" r:id="rId29"/>
    <p:sldId id="648" r:id="rId30"/>
    <p:sldId id="649" r:id="rId31"/>
    <p:sldId id="650" r:id="rId32"/>
    <p:sldId id="561" r:id="rId33"/>
    <p:sldId id="652" r:id="rId34"/>
    <p:sldId id="653" r:id="rId35"/>
    <p:sldId id="560" r:id="rId36"/>
    <p:sldId id="700" r:id="rId37"/>
    <p:sldId id="655" r:id="rId38"/>
    <p:sldId id="656" r:id="rId39"/>
    <p:sldId id="658" r:id="rId40"/>
    <p:sldId id="659" r:id="rId41"/>
    <p:sldId id="660" r:id="rId42"/>
    <p:sldId id="661" r:id="rId43"/>
    <p:sldId id="533" r:id="rId44"/>
    <p:sldId id="525" r:id="rId45"/>
    <p:sldId id="531" r:id="rId46"/>
    <p:sldId id="534" r:id="rId47"/>
    <p:sldId id="564" r:id="rId48"/>
    <p:sldId id="715" r:id="rId49"/>
    <p:sldId id="579" r:id="rId50"/>
    <p:sldId id="716" r:id="rId51"/>
    <p:sldId id="717" r:id="rId52"/>
    <p:sldId id="714" r:id="rId53"/>
    <p:sldId id="580" r:id="rId54"/>
    <p:sldId id="581" r:id="rId55"/>
    <p:sldId id="582" r:id="rId56"/>
    <p:sldId id="583" r:id="rId57"/>
    <p:sldId id="584" r:id="rId58"/>
    <p:sldId id="585" r:id="rId59"/>
    <p:sldId id="586" r:id="rId60"/>
    <p:sldId id="587" r:id="rId61"/>
    <p:sldId id="588" r:id="rId62"/>
    <p:sldId id="589" r:id="rId63"/>
    <p:sldId id="590" r:id="rId64"/>
    <p:sldId id="591" r:id="rId65"/>
    <p:sldId id="592" r:id="rId66"/>
    <p:sldId id="593" r:id="rId67"/>
    <p:sldId id="594" r:id="rId68"/>
    <p:sldId id="595" r:id="rId69"/>
    <p:sldId id="596" r:id="rId70"/>
    <p:sldId id="598" r:id="rId71"/>
    <p:sldId id="599" r:id="rId72"/>
    <p:sldId id="600" r:id="rId73"/>
    <p:sldId id="601" r:id="rId74"/>
    <p:sldId id="602" r:id="rId75"/>
    <p:sldId id="565" r:id="rId76"/>
    <p:sldId id="603" r:id="rId77"/>
    <p:sldId id="605" r:id="rId78"/>
    <p:sldId id="604" r:id="rId79"/>
    <p:sldId id="606" r:id="rId80"/>
    <p:sldId id="607" r:id="rId81"/>
    <p:sldId id="610" r:id="rId82"/>
    <p:sldId id="566" r:id="rId83"/>
    <p:sldId id="570" r:id="rId84"/>
    <p:sldId id="567" r:id="rId85"/>
    <p:sldId id="608" r:id="rId86"/>
    <p:sldId id="611" r:id="rId87"/>
    <p:sldId id="701" r:id="rId88"/>
    <p:sldId id="702" r:id="rId89"/>
    <p:sldId id="609" r:id="rId90"/>
    <p:sldId id="703" r:id="rId91"/>
    <p:sldId id="704" r:id="rId92"/>
    <p:sldId id="705" r:id="rId93"/>
    <p:sldId id="568" r:id="rId94"/>
    <p:sldId id="569" r:id="rId95"/>
    <p:sldId id="710" r:id="rId96"/>
    <p:sldId id="612" r:id="rId97"/>
    <p:sldId id="571" r:id="rId98"/>
    <p:sldId id="613" r:id="rId99"/>
    <p:sldId id="614" r:id="rId100"/>
    <p:sldId id="572" r:id="rId101"/>
    <p:sldId id="573" r:id="rId102"/>
    <p:sldId id="615" r:id="rId103"/>
    <p:sldId id="574" r:id="rId104"/>
    <p:sldId id="575" r:id="rId105"/>
    <p:sldId id="576" r:id="rId106"/>
    <p:sldId id="618" r:id="rId107"/>
    <p:sldId id="530" r:id="rId108"/>
    <p:sldId id="535" r:id="rId109"/>
    <p:sldId id="528" r:id="rId110"/>
    <p:sldId id="536" r:id="rId111"/>
    <p:sldId id="663" r:id="rId112"/>
    <p:sldId id="664" r:id="rId113"/>
    <p:sldId id="665" r:id="rId114"/>
    <p:sldId id="666" r:id="rId115"/>
    <p:sldId id="667" r:id="rId116"/>
    <p:sldId id="668" r:id="rId117"/>
    <p:sldId id="669" r:id="rId118"/>
    <p:sldId id="670" r:id="rId119"/>
    <p:sldId id="672" r:id="rId120"/>
    <p:sldId id="673" r:id="rId121"/>
    <p:sldId id="674" r:id="rId122"/>
    <p:sldId id="529" r:id="rId123"/>
    <p:sldId id="537" r:id="rId124"/>
    <p:sldId id="675" r:id="rId125"/>
    <p:sldId id="683" r:id="rId126"/>
    <p:sldId id="681" r:id="rId127"/>
    <p:sldId id="680" r:id="rId128"/>
    <p:sldId id="685" r:id="rId129"/>
    <p:sldId id="676" r:id="rId130"/>
    <p:sldId id="686" r:id="rId131"/>
    <p:sldId id="689" r:id="rId132"/>
    <p:sldId id="691" r:id="rId133"/>
    <p:sldId id="678" r:id="rId134"/>
    <p:sldId id="682" r:id="rId135"/>
    <p:sldId id="532" r:id="rId136"/>
    <p:sldId id="539" r:id="rId137"/>
    <p:sldId id="692" r:id="rId138"/>
    <p:sldId id="693" r:id="rId139"/>
    <p:sldId id="694" r:id="rId140"/>
    <p:sldId id="695" r:id="rId141"/>
    <p:sldId id="696" r:id="rId142"/>
    <p:sldId id="697" r:id="rId143"/>
    <p:sldId id="690" r:id="rId144"/>
    <p:sldId id="699" r:id="rId145"/>
    <p:sldId id="538" r:id="rId146"/>
    <p:sldId id="507" r:id="rId1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37E3CF2-3A5E-47B8-956B-79528390E2E9}">
          <p14:sldIdLst>
            <p14:sldId id="256"/>
            <p14:sldId id="447"/>
            <p14:sldId id="711"/>
            <p14:sldId id="522"/>
            <p14:sldId id="523"/>
          </p14:sldIdLst>
        </p14:section>
        <p14:section name="What is AI?" id="{D7864C97-FE22-4316-AEF6-C52535D8ED27}">
          <p14:sldIdLst>
            <p14:sldId id="542"/>
            <p14:sldId id="620"/>
            <p14:sldId id="622"/>
            <p14:sldId id="629"/>
            <p14:sldId id="630"/>
            <p14:sldId id="631"/>
            <p14:sldId id="712"/>
            <p14:sldId id="632"/>
            <p14:sldId id="633"/>
            <p14:sldId id="634"/>
            <p14:sldId id="635"/>
            <p14:sldId id="636"/>
            <p14:sldId id="637"/>
            <p14:sldId id="638"/>
            <p14:sldId id="639"/>
            <p14:sldId id="640"/>
            <p14:sldId id="641"/>
            <p14:sldId id="642"/>
            <p14:sldId id="643"/>
            <p14:sldId id="645"/>
            <p14:sldId id="646"/>
            <p14:sldId id="647"/>
            <p14:sldId id="713"/>
            <p14:sldId id="648"/>
            <p14:sldId id="649"/>
            <p14:sldId id="650"/>
            <p14:sldId id="561"/>
            <p14:sldId id="652"/>
            <p14:sldId id="653"/>
            <p14:sldId id="560"/>
            <p14:sldId id="700"/>
            <p14:sldId id="655"/>
            <p14:sldId id="656"/>
            <p14:sldId id="658"/>
            <p14:sldId id="659"/>
            <p14:sldId id="660"/>
            <p14:sldId id="661"/>
          </p14:sldIdLst>
        </p14:section>
        <p14:section name="Metabolomics &amp; AI" id="{4F5D5EA9-07CA-4A30-811D-4B49A417CE5E}">
          <p14:sldIdLst>
            <p14:sldId id="533"/>
            <p14:sldId id="525"/>
          </p14:sldIdLst>
        </p14:section>
        <p14:section name="Data Acquisition" id="{97CA899A-4598-45F3-BC1F-C25442F1EE61}">
          <p14:sldIdLst>
            <p14:sldId id="531"/>
            <p14:sldId id="534"/>
            <p14:sldId id="564"/>
            <p14:sldId id="715"/>
            <p14:sldId id="579"/>
            <p14:sldId id="716"/>
            <p14:sldId id="717"/>
            <p14:sldId id="714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  <p14:sldId id="595"/>
            <p14:sldId id="596"/>
            <p14:sldId id="598"/>
            <p14:sldId id="599"/>
            <p14:sldId id="600"/>
            <p14:sldId id="601"/>
            <p14:sldId id="602"/>
            <p14:sldId id="565"/>
            <p14:sldId id="603"/>
            <p14:sldId id="605"/>
            <p14:sldId id="604"/>
            <p14:sldId id="606"/>
            <p14:sldId id="607"/>
            <p14:sldId id="610"/>
            <p14:sldId id="566"/>
            <p14:sldId id="570"/>
            <p14:sldId id="567"/>
            <p14:sldId id="608"/>
            <p14:sldId id="611"/>
            <p14:sldId id="701"/>
            <p14:sldId id="702"/>
            <p14:sldId id="609"/>
            <p14:sldId id="703"/>
            <p14:sldId id="704"/>
            <p14:sldId id="705"/>
            <p14:sldId id="568"/>
            <p14:sldId id="569"/>
            <p14:sldId id="710"/>
            <p14:sldId id="612"/>
            <p14:sldId id="571"/>
            <p14:sldId id="613"/>
            <p14:sldId id="614"/>
            <p14:sldId id="572"/>
            <p14:sldId id="573"/>
            <p14:sldId id="615"/>
            <p14:sldId id="574"/>
            <p14:sldId id="575"/>
            <p14:sldId id="576"/>
            <p14:sldId id="618"/>
          </p14:sldIdLst>
        </p14:section>
        <p14:section name="File Processing" id="{F7E83036-E241-4E8E-8103-BEFA391F73E2}">
          <p14:sldIdLst>
            <p14:sldId id="530"/>
            <p14:sldId id="535"/>
          </p14:sldIdLst>
        </p14:section>
        <p14:section name="Feature Detection &amp; Alignment" id="{BC0A040A-F2BE-47A3-9DEA-30EFD29BB508}">
          <p14:sldIdLst>
            <p14:sldId id="528"/>
            <p14:sldId id="536"/>
            <p14:sldId id="663"/>
            <p14:sldId id="664"/>
            <p14:sldId id="665"/>
            <p14:sldId id="666"/>
            <p14:sldId id="667"/>
            <p14:sldId id="668"/>
            <p14:sldId id="669"/>
            <p14:sldId id="670"/>
            <p14:sldId id="672"/>
            <p14:sldId id="673"/>
            <p14:sldId id="674"/>
          </p14:sldIdLst>
        </p14:section>
        <p14:section name="Annotation &amp; Networking" id="{D67C437B-CB67-4F92-9DA3-979B7D6E1CAF}">
          <p14:sldIdLst>
            <p14:sldId id="529"/>
            <p14:sldId id="537"/>
            <p14:sldId id="675"/>
            <p14:sldId id="683"/>
            <p14:sldId id="681"/>
            <p14:sldId id="680"/>
            <p14:sldId id="685"/>
            <p14:sldId id="676"/>
            <p14:sldId id="686"/>
            <p14:sldId id="689"/>
            <p14:sldId id="691"/>
            <p14:sldId id="678"/>
            <p14:sldId id="682"/>
          </p14:sldIdLst>
        </p14:section>
        <p14:section name="Statistical &amp; ML Analysis" id="{ABF2F079-0AF7-4E97-8C17-6F7BE0DD446C}">
          <p14:sldIdLst>
            <p14:sldId id="532"/>
            <p14:sldId id="539"/>
            <p14:sldId id="692"/>
            <p14:sldId id="693"/>
            <p14:sldId id="694"/>
            <p14:sldId id="695"/>
            <p14:sldId id="696"/>
            <p14:sldId id="697"/>
          </p14:sldIdLst>
        </p14:section>
        <p14:section name="A Combined Approach" id="{8C35AD57-53A1-4829-899F-0E19CB287043}">
          <p14:sldIdLst>
            <p14:sldId id="690"/>
            <p14:sldId id="699"/>
          </p14:sldIdLst>
        </p14:section>
        <p14:section name="Conclusions" id="{E8E413DD-C91A-4F21-96F1-0F38803DCE31}">
          <p14:sldIdLst>
            <p14:sldId id="538"/>
            <p14:sldId id="5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80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FEE8C7-6BBF-42B9-AF4F-79C90C3E5C38}" v="13" dt="2024-04-17T10:31:33.4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535" autoAdjust="0"/>
  </p:normalViewPr>
  <p:slideViewPr>
    <p:cSldViewPr snapToGrid="0">
      <p:cViewPr varScale="1">
        <p:scale>
          <a:sx n="59" d="100"/>
          <a:sy n="59" d="100"/>
        </p:scale>
        <p:origin x="924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microsoft.com/office/2016/11/relationships/changesInfo" Target="changesInfos/changesInfo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microsoft.com/office/2015/10/relationships/revisionInfo" Target="revisionInfo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ny Davies" userId="b3c95d76-c150-4dfb-9197-7b6f01d238ad" providerId="ADAL" clId="{01FEE8C7-6BBF-42B9-AF4F-79C90C3E5C38}"/>
    <pc:docChg chg="undo custSel addSld delSld modSld modSection">
      <pc:chgData name="Vinny Davies" userId="b3c95d76-c150-4dfb-9197-7b6f01d238ad" providerId="ADAL" clId="{01FEE8C7-6BBF-42B9-AF4F-79C90C3E5C38}" dt="2024-04-17T16:34:30.835" v="1802" actId="47"/>
      <pc:docMkLst>
        <pc:docMk/>
      </pc:docMkLst>
      <pc:sldChg chg="del">
        <pc:chgData name="Vinny Davies" userId="b3c95d76-c150-4dfb-9197-7b6f01d238ad" providerId="ADAL" clId="{01FEE8C7-6BBF-42B9-AF4F-79C90C3E5C38}" dt="2024-04-17T09:59:18.332" v="0" actId="2696"/>
        <pc:sldMkLst>
          <pc:docMk/>
          <pc:sldMk cId="506064327" sldId="527"/>
        </pc:sldMkLst>
      </pc:sldChg>
      <pc:sldChg chg="modSp mod">
        <pc:chgData name="Vinny Davies" userId="b3c95d76-c150-4dfb-9197-7b6f01d238ad" providerId="ADAL" clId="{01FEE8C7-6BBF-42B9-AF4F-79C90C3E5C38}" dt="2024-04-17T16:31:52.633" v="1745" actId="20577"/>
        <pc:sldMkLst>
          <pc:docMk/>
          <pc:sldMk cId="1082184432" sldId="537"/>
        </pc:sldMkLst>
        <pc:spChg chg="mod">
          <ac:chgData name="Vinny Davies" userId="b3c95d76-c150-4dfb-9197-7b6f01d238ad" providerId="ADAL" clId="{01FEE8C7-6BBF-42B9-AF4F-79C90C3E5C38}" dt="2024-04-17T16:31:52.633" v="1745" actId="20577"/>
          <ac:spMkLst>
            <pc:docMk/>
            <pc:sldMk cId="1082184432" sldId="537"/>
            <ac:spMk id="6" creationId="{00000000-0000-0000-0000-000000000000}"/>
          </ac:spMkLst>
        </pc:spChg>
      </pc:sldChg>
      <pc:sldChg chg="addSp modSp mod">
        <pc:chgData name="Vinny Davies" userId="b3c95d76-c150-4dfb-9197-7b6f01d238ad" providerId="ADAL" clId="{01FEE8C7-6BBF-42B9-AF4F-79C90C3E5C38}" dt="2024-04-17T10:31:25.339" v="1067" actId="14100"/>
        <pc:sldMkLst>
          <pc:docMk/>
          <pc:sldMk cId="4096281560" sldId="538"/>
        </pc:sldMkLst>
        <pc:spChg chg="add mod">
          <ac:chgData name="Vinny Davies" userId="b3c95d76-c150-4dfb-9197-7b6f01d238ad" providerId="ADAL" clId="{01FEE8C7-6BBF-42B9-AF4F-79C90C3E5C38}" dt="2024-04-17T10:31:25.339" v="1067" actId="14100"/>
          <ac:spMkLst>
            <pc:docMk/>
            <pc:sldMk cId="4096281560" sldId="538"/>
            <ac:spMk id="2" creationId="{80BE1B96-E847-6A1F-0F51-F200D4E75E7D}"/>
          </ac:spMkLst>
        </pc:spChg>
        <pc:spChg chg="mod">
          <ac:chgData name="Vinny Davies" userId="b3c95d76-c150-4dfb-9197-7b6f01d238ad" providerId="ADAL" clId="{01FEE8C7-6BBF-42B9-AF4F-79C90C3E5C38}" dt="2024-04-17T10:29:02.711" v="1041" actId="20577"/>
          <ac:spMkLst>
            <pc:docMk/>
            <pc:sldMk cId="4096281560" sldId="538"/>
            <ac:spMk id="6" creationId="{00000000-0000-0000-0000-000000000000}"/>
          </ac:spMkLst>
        </pc:spChg>
        <pc:picChg chg="add mod">
          <ac:chgData name="Vinny Davies" userId="b3c95d76-c150-4dfb-9197-7b6f01d238ad" providerId="ADAL" clId="{01FEE8C7-6BBF-42B9-AF4F-79C90C3E5C38}" dt="2024-04-17T10:29:08.099" v="1042" actId="1076"/>
          <ac:picMkLst>
            <pc:docMk/>
            <pc:sldMk cId="4096281560" sldId="538"/>
            <ac:picMk id="1026" creationId="{3302B519-F648-23C3-09B7-9D9C0D0C862E}"/>
          </ac:picMkLst>
        </pc:picChg>
      </pc:sldChg>
      <pc:sldChg chg="modSp mod">
        <pc:chgData name="Vinny Davies" userId="b3c95d76-c150-4dfb-9197-7b6f01d238ad" providerId="ADAL" clId="{01FEE8C7-6BBF-42B9-AF4F-79C90C3E5C38}" dt="2024-04-17T11:32:43.964" v="1668" actId="20577"/>
        <pc:sldMkLst>
          <pc:docMk/>
          <pc:sldMk cId="2356635496" sldId="629"/>
        </pc:sldMkLst>
        <pc:spChg chg="mod">
          <ac:chgData name="Vinny Davies" userId="b3c95d76-c150-4dfb-9197-7b6f01d238ad" providerId="ADAL" clId="{01FEE8C7-6BBF-42B9-AF4F-79C90C3E5C38}" dt="2024-04-17T11:32:43.964" v="1668" actId="20577"/>
          <ac:spMkLst>
            <pc:docMk/>
            <pc:sldMk cId="2356635496" sldId="629"/>
            <ac:spMk id="6" creationId="{00000000-0000-0000-0000-000000000000}"/>
          </ac:spMkLst>
        </pc:spChg>
      </pc:sldChg>
      <pc:sldChg chg="modSp mod">
        <pc:chgData name="Vinny Davies" userId="b3c95d76-c150-4dfb-9197-7b6f01d238ad" providerId="ADAL" clId="{01FEE8C7-6BBF-42B9-AF4F-79C90C3E5C38}" dt="2024-04-17T11:32:41.457" v="1667" actId="20577"/>
        <pc:sldMkLst>
          <pc:docMk/>
          <pc:sldMk cId="2437100175" sldId="630"/>
        </pc:sldMkLst>
        <pc:spChg chg="mod">
          <ac:chgData name="Vinny Davies" userId="b3c95d76-c150-4dfb-9197-7b6f01d238ad" providerId="ADAL" clId="{01FEE8C7-6BBF-42B9-AF4F-79C90C3E5C38}" dt="2024-04-17T11:32:41.457" v="1667" actId="20577"/>
          <ac:spMkLst>
            <pc:docMk/>
            <pc:sldMk cId="2437100175" sldId="630"/>
            <ac:spMk id="6" creationId="{00000000-0000-0000-0000-000000000000}"/>
          </ac:spMkLst>
        </pc:spChg>
      </pc:sldChg>
      <pc:sldChg chg="modSp mod">
        <pc:chgData name="Vinny Davies" userId="b3c95d76-c150-4dfb-9197-7b6f01d238ad" providerId="ADAL" clId="{01FEE8C7-6BBF-42B9-AF4F-79C90C3E5C38}" dt="2024-04-17T11:32:47.288" v="1669" actId="20577"/>
        <pc:sldMkLst>
          <pc:docMk/>
          <pc:sldMk cId="2128136279" sldId="631"/>
        </pc:sldMkLst>
        <pc:spChg chg="mod">
          <ac:chgData name="Vinny Davies" userId="b3c95d76-c150-4dfb-9197-7b6f01d238ad" providerId="ADAL" clId="{01FEE8C7-6BBF-42B9-AF4F-79C90C3E5C38}" dt="2024-04-17T11:32:47.288" v="1669" actId="20577"/>
          <ac:spMkLst>
            <pc:docMk/>
            <pc:sldMk cId="2128136279" sldId="631"/>
            <ac:spMk id="6" creationId="{00000000-0000-0000-0000-000000000000}"/>
          </ac:spMkLst>
        </pc:spChg>
      </pc:sldChg>
      <pc:sldChg chg="modSp mod">
        <pc:chgData name="Vinny Davies" userId="b3c95d76-c150-4dfb-9197-7b6f01d238ad" providerId="ADAL" clId="{01FEE8C7-6BBF-42B9-AF4F-79C90C3E5C38}" dt="2024-04-17T16:32:47.840" v="1780" actId="1076"/>
        <pc:sldMkLst>
          <pc:docMk/>
          <pc:sldMk cId="684763642" sldId="676"/>
        </pc:sldMkLst>
        <pc:spChg chg="mod">
          <ac:chgData name="Vinny Davies" userId="b3c95d76-c150-4dfb-9197-7b6f01d238ad" providerId="ADAL" clId="{01FEE8C7-6BBF-42B9-AF4F-79C90C3E5C38}" dt="2024-04-17T16:32:42.981" v="1779" actId="20577"/>
          <ac:spMkLst>
            <pc:docMk/>
            <pc:sldMk cId="684763642" sldId="676"/>
            <ac:spMk id="6" creationId="{00000000-0000-0000-0000-000000000000}"/>
          </ac:spMkLst>
        </pc:spChg>
        <pc:picChg chg="mod">
          <ac:chgData name="Vinny Davies" userId="b3c95d76-c150-4dfb-9197-7b6f01d238ad" providerId="ADAL" clId="{01FEE8C7-6BBF-42B9-AF4F-79C90C3E5C38}" dt="2024-04-17T16:32:47.840" v="1780" actId="1076"/>
          <ac:picMkLst>
            <pc:docMk/>
            <pc:sldMk cId="684763642" sldId="676"/>
            <ac:picMk id="3" creationId="{B43A6778-48FF-37E1-2EFA-DA3F5BCAE46D}"/>
          </ac:picMkLst>
        </pc:picChg>
      </pc:sldChg>
      <pc:sldChg chg="del">
        <pc:chgData name="Vinny Davies" userId="b3c95d76-c150-4dfb-9197-7b6f01d238ad" providerId="ADAL" clId="{01FEE8C7-6BBF-42B9-AF4F-79C90C3E5C38}" dt="2024-04-17T16:34:30.835" v="1802" actId="47"/>
        <pc:sldMkLst>
          <pc:docMk/>
          <pc:sldMk cId="37144589" sldId="679"/>
        </pc:sldMkLst>
      </pc:sldChg>
      <pc:sldChg chg="modSp mod">
        <pc:chgData name="Vinny Davies" userId="b3c95d76-c150-4dfb-9197-7b6f01d238ad" providerId="ADAL" clId="{01FEE8C7-6BBF-42B9-AF4F-79C90C3E5C38}" dt="2024-04-17T16:33:06.462" v="1782" actId="1076"/>
        <pc:sldMkLst>
          <pc:docMk/>
          <pc:sldMk cId="3996239408" sldId="686"/>
        </pc:sldMkLst>
        <pc:spChg chg="mod">
          <ac:chgData name="Vinny Davies" userId="b3c95d76-c150-4dfb-9197-7b6f01d238ad" providerId="ADAL" clId="{01FEE8C7-6BBF-42B9-AF4F-79C90C3E5C38}" dt="2024-04-17T16:33:03.132" v="1781" actId="20577"/>
          <ac:spMkLst>
            <pc:docMk/>
            <pc:sldMk cId="3996239408" sldId="686"/>
            <ac:spMk id="6" creationId="{00000000-0000-0000-0000-000000000000}"/>
          </ac:spMkLst>
        </pc:spChg>
        <pc:picChg chg="mod">
          <ac:chgData name="Vinny Davies" userId="b3c95d76-c150-4dfb-9197-7b6f01d238ad" providerId="ADAL" clId="{01FEE8C7-6BBF-42B9-AF4F-79C90C3E5C38}" dt="2024-04-17T16:33:06.462" v="1782" actId="1076"/>
          <ac:picMkLst>
            <pc:docMk/>
            <pc:sldMk cId="3996239408" sldId="686"/>
            <ac:picMk id="4" creationId="{E6E3FF21-CC2A-AD80-9C9E-E2C2B9007989}"/>
          </ac:picMkLst>
        </pc:picChg>
      </pc:sldChg>
      <pc:sldChg chg="modSp mod">
        <pc:chgData name="Vinny Davies" userId="b3c95d76-c150-4dfb-9197-7b6f01d238ad" providerId="ADAL" clId="{01FEE8C7-6BBF-42B9-AF4F-79C90C3E5C38}" dt="2024-04-17T16:34:11.706" v="1801" actId="20577"/>
        <pc:sldMkLst>
          <pc:docMk/>
          <pc:sldMk cId="3323236656" sldId="691"/>
        </pc:sldMkLst>
        <pc:spChg chg="mod">
          <ac:chgData name="Vinny Davies" userId="b3c95d76-c150-4dfb-9197-7b6f01d238ad" providerId="ADAL" clId="{01FEE8C7-6BBF-42B9-AF4F-79C90C3E5C38}" dt="2024-04-17T16:34:11.706" v="1801" actId="20577"/>
          <ac:spMkLst>
            <pc:docMk/>
            <pc:sldMk cId="3323236656" sldId="691"/>
            <ac:spMk id="6" creationId="{00000000-0000-0000-0000-000000000000}"/>
          </ac:spMkLst>
        </pc:spChg>
        <pc:picChg chg="mod">
          <ac:chgData name="Vinny Davies" userId="b3c95d76-c150-4dfb-9197-7b6f01d238ad" providerId="ADAL" clId="{01FEE8C7-6BBF-42B9-AF4F-79C90C3E5C38}" dt="2024-04-17T16:33:26.293" v="1784" actId="1076"/>
          <ac:picMkLst>
            <pc:docMk/>
            <pc:sldMk cId="3323236656" sldId="691"/>
            <ac:picMk id="3" creationId="{208AF36F-3190-618B-0ACA-CF6D30834868}"/>
          </ac:picMkLst>
        </pc:picChg>
      </pc:sldChg>
      <pc:sldChg chg="modSp mod">
        <pc:chgData name="Vinny Davies" userId="b3c95d76-c150-4dfb-9197-7b6f01d238ad" providerId="ADAL" clId="{01FEE8C7-6BBF-42B9-AF4F-79C90C3E5C38}" dt="2024-04-17T11:32:23.857" v="1666" actId="20577"/>
        <pc:sldMkLst>
          <pc:docMk/>
          <pc:sldMk cId="865267248" sldId="697"/>
        </pc:sldMkLst>
        <pc:spChg chg="mod">
          <ac:chgData name="Vinny Davies" userId="b3c95d76-c150-4dfb-9197-7b6f01d238ad" providerId="ADAL" clId="{01FEE8C7-6BBF-42B9-AF4F-79C90C3E5C38}" dt="2024-04-17T11:32:23.857" v="1666" actId="20577"/>
          <ac:spMkLst>
            <pc:docMk/>
            <pc:sldMk cId="865267248" sldId="697"/>
            <ac:spMk id="6" creationId="{00000000-0000-0000-0000-000000000000}"/>
          </ac:spMkLst>
        </pc:spChg>
      </pc:sldChg>
      <pc:sldChg chg="del">
        <pc:chgData name="Vinny Davies" userId="b3c95d76-c150-4dfb-9197-7b6f01d238ad" providerId="ADAL" clId="{01FEE8C7-6BBF-42B9-AF4F-79C90C3E5C38}" dt="2024-04-17T11:29:00.132" v="1070" actId="47"/>
        <pc:sldMkLst>
          <pc:docMk/>
          <pc:sldMk cId="2167744046" sldId="698"/>
        </pc:sldMkLst>
      </pc:sldChg>
      <pc:sldChg chg="modSp mod">
        <pc:chgData name="Vinny Davies" userId="b3c95d76-c150-4dfb-9197-7b6f01d238ad" providerId="ADAL" clId="{01FEE8C7-6BBF-42B9-AF4F-79C90C3E5C38}" dt="2024-04-17T10:19:39.113" v="689" actId="20577"/>
        <pc:sldMkLst>
          <pc:docMk/>
          <pc:sldMk cId="4018376461" sldId="699"/>
        </pc:sldMkLst>
        <pc:spChg chg="mod">
          <ac:chgData name="Vinny Davies" userId="b3c95d76-c150-4dfb-9197-7b6f01d238ad" providerId="ADAL" clId="{01FEE8C7-6BBF-42B9-AF4F-79C90C3E5C38}" dt="2024-04-17T09:59:53.868" v="31" actId="20577"/>
          <ac:spMkLst>
            <pc:docMk/>
            <pc:sldMk cId="4018376461" sldId="699"/>
            <ac:spMk id="5" creationId="{00000000-0000-0000-0000-000000000000}"/>
          </ac:spMkLst>
        </pc:spChg>
        <pc:spChg chg="mod">
          <ac:chgData name="Vinny Davies" userId="b3c95d76-c150-4dfb-9197-7b6f01d238ad" providerId="ADAL" clId="{01FEE8C7-6BBF-42B9-AF4F-79C90C3E5C38}" dt="2024-04-17T10:19:39.113" v="689" actId="20577"/>
          <ac:spMkLst>
            <pc:docMk/>
            <pc:sldMk cId="4018376461" sldId="699"/>
            <ac:spMk id="6" creationId="{00000000-0000-0000-0000-000000000000}"/>
          </ac:spMkLst>
        </pc:spChg>
      </pc:sldChg>
      <pc:sldChg chg="del">
        <pc:chgData name="Vinny Davies" userId="b3c95d76-c150-4dfb-9197-7b6f01d238ad" providerId="ADAL" clId="{01FEE8C7-6BBF-42B9-AF4F-79C90C3E5C38}" dt="2024-04-17T09:59:35.068" v="1" actId="47"/>
        <pc:sldMkLst>
          <pc:docMk/>
          <pc:sldMk cId="3820581231" sldId="706"/>
        </pc:sldMkLst>
      </pc:sldChg>
      <pc:sldChg chg="del">
        <pc:chgData name="Vinny Davies" userId="b3c95d76-c150-4dfb-9197-7b6f01d238ad" providerId="ADAL" clId="{01FEE8C7-6BBF-42B9-AF4F-79C90C3E5C38}" dt="2024-04-17T09:59:35.068" v="1" actId="47"/>
        <pc:sldMkLst>
          <pc:docMk/>
          <pc:sldMk cId="1248386259" sldId="707"/>
        </pc:sldMkLst>
      </pc:sldChg>
      <pc:sldChg chg="del">
        <pc:chgData name="Vinny Davies" userId="b3c95d76-c150-4dfb-9197-7b6f01d238ad" providerId="ADAL" clId="{01FEE8C7-6BBF-42B9-AF4F-79C90C3E5C38}" dt="2024-04-17T09:59:35.068" v="1" actId="47"/>
        <pc:sldMkLst>
          <pc:docMk/>
          <pc:sldMk cId="3967635873" sldId="708"/>
        </pc:sldMkLst>
      </pc:sldChg>
      <pc:sldChg chg="del">
        <pc:chgData name="Vinny Davies" userId="b3c95d76-c150-4dfb-9197-7b6f01d238ad" providerId="ADAL" clId="{01FEE8C7-6BBF-42B9-AF4F-79C90C3E5C38}" dt="2024-04-17T09:59:35.068" v="1" actId="47"/>
        <pc:sldMkLst>
          <pc:docMk/>
          <pc:sldMk cId="1231612961" sldId="709"/>
        </pc:sldMkLst>
      </pc:sldChg>
      <pc:sldChg chg="add del">
        <pc:chgData name="Vinny Davies" userId="b3c95d76-c150-4dfb-9197-7b6f01d238ad" providerId="ADAL" clId="{01FEE8C7-6BBF-42B9-AF4F-79C90C3E5C38}" dt="2024-04-17T10:26:59.663" v="821" actId="2696"/>
        <pc:sldMkLst>
          <pc:docMk/>
          <pc:sldMk cId="4118207217" sldId="71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95AE2-43AC-144B-AE88-DCB376799F11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4E5BB-E6B0-B84A-ABCD-9A3E9C2D7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42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86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898033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57823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4940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00421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1872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2112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37471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1438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3044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4613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708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8587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79218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2694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19753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68657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60323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74637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76400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32815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4416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08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344459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88393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625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7465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5102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58200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848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08363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4590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01389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002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48292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55256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97338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26814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81439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744434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53130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43436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444400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53932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151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580302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45189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8930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114830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355257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72913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61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03286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079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68602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41604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6207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664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35308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5553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59157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65246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11151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79832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96912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00723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81663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908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726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31396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6944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626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706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330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6675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6671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9225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774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943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A02F00-C535-204F-B4B5-528FB2DC4F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97613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168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17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5579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3973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9375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8299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803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6655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989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681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8515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6100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1653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7881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0286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02344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4943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5496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06128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3936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596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249389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43947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66660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6941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9768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7008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59531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38397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5178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9288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60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370122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9536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09284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45972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549069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38527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29940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30686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1295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4528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13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021489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0281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1020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8958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38340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64841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1770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2414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33924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94515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83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4E5BB-E6B0-B84A-ABCD-9A3E9C2D7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35305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0608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36651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6132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82657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41830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96037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99766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6491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07046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44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3BB4406-02B4-284F-84C5-A21F22E6B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5FEA054A-F191-E34B-8C26-BA11F3F0C0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1627188"/>
            <a:ext cx="11474450" cy="46069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2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170" y="365126"/>
            <a:ext cx="8713630" cy="1040342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2524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3048" y="365125"/>
            <a:ext cx="8702339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9408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97420DD-2415-454D-AA0F-DBDA719C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1283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680" y="2123676"/>
            <a:ext cx="4027169" cy="1600200"/>
          </a:xfrm>
        </p:spPr>
        <p:txBody>
          <a:bodyPr anchor="t">
            <a:normAutofit/>
          </a:bodyPr>
          <a:lstStyle>
            <a:lvl1pPr algn="l">
              <a:defRPr sz="2800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1680" y="3934224"/>
            <a:ext cx="4030345" cy="1934763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8039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9978F3-40AA-B047-B077-E6C1CE004D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418" y="1657926"/>
            <a:ext cx="6629400" cy="789709"/>
          </a:xfrm>
        </p:spPr>
        <p:txBody>
          <a:bodyPr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57762F7-94EF-0744-BA0E-BF26083BC29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90563" y="3016250"/>
            <a:ext cx="5680075" cy="6223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4273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C5A3FE5F-792E-894C-96F2-B918CA1BC6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567" y="1705342"/>
            <a:ext cx="11100631" cy="4740427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Body text Arial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810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qu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8795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A2E3E9-8DBB-5745-BD29-CD970B695C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120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11800" y="681037"/>
            <a:ext cx="5842000" cy="10096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24FB1-CB24-4B4C-BFD4-AD276D9A4059}" type="datetimeFigureOut">
              <a:rPr lang="en-GB" smtClean="0"/>
              <a:t>25/04/2024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9F3F6-C255-4AC5-91C2-3F61B6509B36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262A0F-9E49-6B4D-94F3-647B33A2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9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2" r:id="rId2"/>
    <p:sldLayoutId id="2147483653" r:id="rId3"/>
    <p:sldLayoutId id="2147483654" r:id="rId4"/>
    <p:sldLayoutId id="2147483656" r:id="rId5"/>
    <p:sldLayoutId id="2147483649" r:id="rId6"/>
    <p:sldLayoutId id="2147483684" r:id="rId7"/>
    <p:sldLayoutId id="2147483691" r:id="rId8"/>
    <p:sldLayoutId id="2147483690" r:id="rId9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link.springer.com/article/10.1007/s00216-016-9607-8" TargetMode="Externa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gif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ubs.acs.org/doi/10.1021/acs.analchem.9b04811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jp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hyperlink" Target="https://pubs.acs.org/doi/epdf/10.1021/acs.analchem.3c02583" TargetMode="External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hyperlink" Target="https://watermark.silverchair.com/bmy074.pdf?token=AQECAHi208BE49Ooan9kkhW_Ercy7Dm3ZL_9Cf3qfKAc485ysgAAA1QwggNQBgkqhkiG9w0BBwagggNBMIIDPQIBADCCAzYGCSqGSIb3DQEHATAeBglghkgBZQMEAS4wEQQME3k5WynNBncN5vtOAgEQgIIDB0xPrl59BaBl-yqh_LiDY4ww00A7ieewv29Q_J2hDGBGrjNvVgiEdZtYfSsSUJEJO8LlJxDG7XSexmILu6yyzTlJSmT7xpEDIV3zl5Edj_prAeXV4YmHXKQlWb6VePOV5FWaCdfZ_OJu-k908tHCVSu6ccJR1YmGvl6fGmcybh-X-be3M8AvHHvSlpG0Jh3nv1Ig0uxL0lOXOD-zEPFY4bMz4q7IQ5ddpu80jWXbctn7sA_immgLLQT-YI7bgltisre4h1O9EMIhFM8o77A2G6EyUPfwrd085E7mPMKZH3xGDU-y92CIXtcrLLXtWdTlpHy14_jO8gt9X1NeLN_oLtCrLsqyvIAq6OP2C7jNtAUZEha7VGuEM0BK3nh6HqlC0Y7ly_Gv0R8QlfqF9e-8-7ToR4iaZ3au00bvRI2XEFIu3UBEh4Y3eDNTwz-3Iiq7KXvDrpGdiL1UC8sNV_3NLXQHwCkV_YCvaY0TDBZv4kFEsysOeS7hI_4uRSFjQoCISWQRwis8kRlJmBNXL3WrGJZiSSOelrPxcZ2Ozqgm4txzXrs8LVXGNf5XEk-q64K8U3PikEMX5Wg7Ei4sN2PJexcJ1VohkBGN6udKZLDPhvmHmjRUCc7qF9rZW3m8nOypJDpKz9L6q2OGu2RsnDzExL1dr6f57XvJAQyhR73kUQJw_gXvWcYlPjaxijaTyN6bfRNZ1tBS--3tU_TQaX2zIVYhu6jFI73kJNyi_sDX7X7EylqsFtq43D6wuZej4uvlwmbAlyIBawzfeMssbT_JkZ7VDyta1LaY9fqmqXuMcPPZIqA2luYEgbpTQJjQ2Ev3BReeR6D24MUuQ4KNoEKMGOKGRHXV-rui_zsdmUO9EvkGoNwj9Arw03P2Pm6oSUUcpkuGyEQ20pX3Fq7Z9ViduAnNYisXonqR_9gNEIHX9gQv_mVUIY6uVbDxkWZ27rUns1EJzStrLT7NkiDNtcdfHPjcFBakHK99OoKMeNdwLc-16kN0GCWM9sb4VXto7Pk3de0MzQd_DeI" TargetMode="Externa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ubs.acs.org/doi/full/10.1021/acs.analchem.9b05135" TargetMode="External"/><Relationship Id="rId4" Type="http://schemas.openxmlformats.org/officeDocument/2006/relationships/hyperlink" Target="https://www.frontiersin.org/articles/10.3389/fmolb.2023.1130781/full#h12" TargetMode="Externa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ature.com/articles/s41592-021-01195-3" TargetMode="External"/><Relationship Id="rId3" Type="http://schemas.openxmlformats.org/officeDocument/2006/relationships/image" Target="../media/image72.png"/><Relationship Id="rId7" Type="http://schemas.openxmlformats.org/officeDocument/2006/relationships/hyperlink" Target="https://spj.science.org/doi/epdf/10.34133/research.0179" TargetMode="Externa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nature.com/articles/s41467-022-29006-z" TargetMode="Externa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journals.plos.org/ploscompbiol/article?id=10.1371/journal.pcbi.1008724" TargetMode="Externa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jcheminf.biomedcentral.com/articles/10.1186/s13321-021-00558-4" TargetMode="Externa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nature.com/articles/s41467-023-37446-4" TargetMode="Externa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as.org/doi/epdf/10.1073/pnas.1509788112" TargetMode="External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hyperlink" Target="https://www.nature.com/articles/s41592-019-0344-8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4944436/" TargetMode="External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transformer/" TargetMode="External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as.org/doi/abs/10.1073/pnas.1608041113" TargetMode="External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sciencedirect.com/science/article/pii/S2001037020304177" TargetMode="Externa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github.com/vinnydavies/presentations/blob/master/EuroMetabolomics2024_VinnyDavies.pptx" TargetMode="External"/><Relationship Id="rId4" Type="http://schemas.openxmlformats.org/officeDocument/2006/relationships/hyperlink" Target="mailto:Vinny.Davies@Glasgow.ac.uk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2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2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17.png"/><Relationship Id="rId4" Type="http://schemas.openxmlformats.org/officeDocument/2006/relationships/image" Target="../media/image18.png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2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6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jpeg"/><Relationship Id="rId5" Type="http://schemas.openxmlformats.org/officeDocument/2006/relationships/image" Target="../media/image33.jpeg"/><Relationship Id="rId4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bbc.co.uk/news/technology-45809919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ndershuitfeldt.net/files/paper3.pdf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hemrxiv.org/engage/chemrxiv/article-details/6540eb2548dad23120c52242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ubs.acs.org/doi/full/10.1021/acs.analchem.9b05135" TargetMode="External"/><Relationship Id="rId4" Type="http://schemas.openxmlformats.org/officeDocument/2006/relationships/hyperlink" Target="https://www.frontiersin.org/articles/10.3389/fmolb.2023.1130781/full#h12" TargetMode="Externa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pubs.acs.org/doi/full/10.1021/acs.analchem.8b00929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cademic.oup.com/bioinformatics/article/37/Supplement_1/i231/6319686" TargetMode="Externa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lasgowcompbio/vimms" TargetMode="External"/><Relationship Id="rId3" Type="http://schemas.openxmlformats.org/officeDocument/2006/relationships/image" Target="../media/image44.jpeg"/><Relationship Id="rId7" Type="http://schemas.openxmlformats.org/officeDocument/2006/relationships/hyperlink" Target="https://joss.theoj.org/papers/10.21105/joss.03990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mdpi.com/2218-1989/9/10/219" TargetMode="Externa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hyperlink" Target="https://pubs.acs.org/doi/pdf/10.1021/acs.analchem.0c03895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hyperlink" Target="https://pubs.acs.org/doi/pdf/10.1021/acs.analchem.0c03895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2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hyperlink" Target="https://pubs.acs.org/doi/pdf/10.1021/acs.analchem.0c03895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2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7" Type="http://schemas.openxmlformats.org/officeDocument/2006/relationships/hyperlink" Target="https://pubs.acs.org/doi/pdf/10.1021/acs.analchem.0c03895" TargetMode="Externa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watermark.silverchair.com/btad406.pdf?token=AQECAHi208BE49Ooan9kkhW_Ercy7Dm3ZL_9Cf3qfKAc485ysgAAA4QwggOABgkqhkiG9w0BBwagggNxMIIDbQIBADCCA2YGCSqGSIb3DQEHATAeBglghkgBZQMEAS4wEQQMcNc4HUR2QCnzuAgjAgEQgIIDNylDYOgieT7kT2hc8iwLbk25dsIYZVlqxl1v-OqRXIHnwHOZ_sOECCUTdCkqXXZek4iMAPZgJ3NrFm-_GTOuuwGtIeXjlVZQd_KD5iQQypuTGY-w8TqAC7roRd0PIiIKt-3ZEuC1Ez1IzgQJslxzrVtkSiPbsJPYs4CYj_dd1OLo6D9e7L0qCoVIvSShBAcAAEOFmT_Vm1mKsCaYWPqm8SZlibKFDiTrRm2KaxoTESKBwvjLzjc6_-80sgUvms1zIvNg3I2ss2-g4cyxGkzTp7QSHxiMUrViZ3a9LYS7CxaXq4-u4ETryqqgev16-GvHBpigfOeVoyUzEeavUmSkbnSLn5m0kpIZ_Qgyptn3OdEKmz9d4tJv17SwG3gaP80TP5go3sUDWvdbuk2sQSnIA_VwAM6PCAwr2NR0GuwYVmFsmE42GhFLfRPXfOHxelKaWmZfjfRjzjsSDCEvIDzPH5hUFr0DS8NzdM9tJOcGB1OBn2CUR78hAvRuWav4VMy43jDBAWYR24jUZVK41JHt0-2M2dUK1icZQKlHRkXANcWyjGfES9JtNZtW8AzJjr-c4avKEybj67g-I60R2JCsTeNS9p007tGGTKljYM73A68j9p2DSo2Y5qgTUxaGYhccxHI0RnmRZm-VG_shIujS9laScYi__PpyHJMLL8XZnnh1aVvb32sab19mM6OPjBU0Fs0gzs_SZfo8x1PHNDO3X3LNUZ_uWKG6q5nB8QQmvgAbOqfTbJC6Zt4hglcDcm0ucWFYAyFNOkd24E57trsWQTeGc53tgUS07QFRdrw59R-AhOqeTZ0sNApfGuQ0paCPB49EZJtYbEtXE_bj431EdwfQjEcQo7Ehk2yj6YtDTgCsIb4aiGPfJYTlVJUtAaK1IBp_TV59OYA56DL27bpPFWDJT8wDr9U3aWhFZIvwnP22BU7tU8L5cLHwbM39ajYzRMvH7qK47bKERxRz5zMwTSDNYRJ84_FL3UW51IlcZJOGGaYD_OsfQPd3PWSEbpSKXgC6VpMGJ_S-o8yvoj6FyABtoQrCNrCif4TasIbmCcKChm3WKSsJKY-BoJnvoycDMB9tNHqznyg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watermark.silverchair.com/btad406.pdf?token=AQECAHi208BE49Ooan9kkhW_Ercy7Dm3ZL_9Cf3qfKAc485ysgAAA4QwggOABgkqhkiG9w0BBwagggNxMIIDbQIBADCCA2YGCSqGSIb3DQEHATAeBglghkgBZQMEAS4wEQQMcNc4HUR2QCnzuAgjAgEQgIIDNylDYOgieT7kT2hc8iwLbk25dsIYZVlqxl1v-OqRXIHnwHOZ_sOECCUTdCkqXXZek4iMAPZgJ3NrFm-_GTOuuwGtIeXjlVZQd_KD5iQQypuTGY-w8TqAC7roRd0PIiIKt-3ZEuC1Ez1IzgQJslxzrVtkSiPbsJPYs4CYj_dd1OLo6D9e7L0qCoVIvSShBAcAAEOFmT_Vm1mKsCaYWPqm8SZlibKFDiTrRm2KaxoTESKBwvjLzjc6_-80sgUvms1zIvNg3I2ss2-g4cyxGkzTp7QSHxiMUrViZ3a9LYS7CxaXq4-u4ETryqqgev16-GvHBpigfOeVoyUzEeavUmSkbnSLn5m0kpIZ_Qgyptn3OdEKmz9d4tJv17SwG3gaP80TP5go3sUDWvdbuk2sQSnIA_VwAM6PCAwr2NR0GuwYVmFsmE42GhFLfRPXfOHxelKaWmZfjfRjzjsSDCEvIDzPH5hUFr0DS8NzdM9tJOcGB1OBn2CUR78hAvRuWav4VMy43jDBAWYR24jUZVK41JHt0-2M2dUK1icZQKlHRkXANcWyjGfES9JtNZtW8AzJjr-c4avKEybj67g-I60R2JCsTeNS9p007tGGTKljYM73A68j9p2DSo2Y5qgTUxaGYhccxHI0RnmRZm-VG_shIujS9laScYi__PpyHJMLL8XZnnh1aVvb32sab19mM6OPjBU0Fs0gzs_SZfo8x1PHNDO3X3LNUZ_uWKG6q5nB8QQmvgAbOqfTbJC6Zt4hglcDcm0ucWFYAyFNOkd24E57trsWQTeGc53tgUS07QFRdrw59R-AhOqeTZ0sNApfGuQ0paCPB49EZJtYbEtXE_bj431EdwfQjEcQo7Ehk2yj6YtDTgCsIb4aiGPfJYTlVJUtAaK1IBp_TV59OYA56DL27bpPFWDJT8wDr9U3aWhFZIvwnP22BU7tU8L5cLHwbM39ajYzRMvH7qK47bKERxRz5zMwTSDNYRJ84_FL3UW51IlcZJOGGaYD_OsfQPd3PWSEbpSKXgC6VpMGJ_S-o8yvoj6FyABtoQrCNrCif4TasIbmCcKChm3WKSsJKY-BoJnvoycDMB9tNHqznyg" TargetMode="Externa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watermark.silverchair.com/btad406.pdf?token=AQECAHi208BE49Ooan9kkhW_Ercy7Dm3ZL_9Cf3qfKAc485ysgAAA4QwggOABgkqhkiG9w0BBwagggNxMIIDbQIBADCCA2YGCSqGSIb3DQEHATAeBglghkgBZQMEAS4wEQQMcNc4HUR2QCnzuAgjAgEQgIIDNylDYOgieT7kT2hc8iwLbk25dsIYZVlqxl1v-OqRXIHnwHOZ_sOECCUTdCkqXXZek4iMAPZgJ3NrFm-_GTOuuwGtIeXjlVZQd_KD5iQQypuTGY-w8TqAC7roRd0PIiIKt-3ZEuC1Ez1IzgQJslxzrVtkSiPbsJPYs4CYj_dd1OLo6D9e7L0qCoVIvSShBAcAAEOFmT_Vm1mKsCaYWPqm8SZlibKFDiTrRm2KaxoTESKBwvjLzjc6_-80sgUvms1zIvNg3I2ss2-g4cyxGkzTp7QSHxiMUrViZ3a9LYS7CxaXq4-u4ETryqqgev16-GvHBpigfOeVoyUzEeavUmSkbnSLn5m0kpIZ_Qgyptn3OdEKmz9d4tJv17SwG3gaP80TP5go3sUDWvdbuk2sQSnIA_VwAM6PCAwr2NR0GuwYVmFsmE42GhFLfRPXfOHxelKaWmZfjfRjzjsSDCEvIDzPH5hUFr0DS8NzdM9tJOcGB1OBn2CUR78hAvRuWav4VMy43jDBAWYR24jUZVK41JHt0-2M2dUK1icZQKlHRkXANcWyjGfES9JtNZtW8AzJjr-c4avKEybj67g-I60R2JCsTeNS9p007tGGTKljYM73A68j9p2DSo2Y5qgTUxaGYhccxHI0RnmRZm-VG_shIujS9laScYi__PpyHJMLL8XZnnh1aVvb32sab19mM6OPjBU0Fs0gzs_SZfo8x1PHNDO3X3LNUZ_uWKG6q5nB8QQmvgAbOqfTbJC6Zt4hglcDcm0ucWFYAyFNOkd24E57trsWQTeGc53tgUS07QFRdrw59R-AhOqeTZ0sNApfGuQ0paCPB49EZJtYbEtXE_bj431EdwfQjEcQo7Ehk2yj6YtDTgCsIb4aiGPfJYTlVJUtAaK1IBp_TV59OYA56DL27bpPFWDJT8wDr9U3aWhFZIvwnP22BU7tU8L5cLHwbM39ajYzRMvH7qK47bKERxRz5zMwTSDNYRJ84_FL3UW51IlcZJOGGaYD_OsfQPd3PWSEbpSKXgC6VpMGJ_S-o8yvoj6FyABtoQrCNrCif4TasIbmCcKChm3WKSsJKY-BoJnvoycDMB9tNHqznyg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e Gilbert Scott Building">
            <a:extLst>
              <a:ext uri="{FF2B5EF4-FFF2-40B4-BE49-F238E27FC236}">
                <a16:creationId xmlns:a16="http://schemas.microsoft.com/office/drawing/2014/main" id="{FF1A23DB-72C1-9274-CD20-393ED6169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0418" y="1657926"/>
            <a:ext cx="6629400" cy="107656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Applications of AI in the field of Metabolomics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690418" y="2577737"/>
            <a:ext cx="6528988" cy="22293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Dr Vinny Davies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Lecturer in Statistics, School of Mathematics &amp;  Statistics, University of Glasgow, Scotland, UK</a:t>
            </a:r>
          </a:p>
        </p:txBody>
      </p:sp>
    </p:spTree>
    <p:extLst>
      <p:ext uri="{BB962C8B-B14F-4D97-AF65-F5344CB8AC3E}">
        <p14:creationId xmlns:p14="http://schemas.microsoft.com/office/powerpoint/2010/main" val="4244171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a Neural Network?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Neural Networks were originally designed to mimic neurons in the human brain</a:t>
            </a:r>
          </a:p>
        </p:txBody>
      </p:sp>
      <p:pic>
        <p:nvPicPr>
          <p:cNvPr id="2" name="Picture 2" descr="Terminator: Here's How Much Each Model Weighs">
            <a:extLst>
              <a:ext uri="{FF2B5EF4-FFF2-40B4-BE49-F238E27FC236}">
                <a16:creationId xmlns:a16="http://schemas.microsoft.com/office/drawing/2014/main" id="{3223A9BA-9387-1754-2C20-970E2CCE3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708" y="4075093"/>
            <a:ext cx="4712426" cy="235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48DA14CB-63EC-9609-3A67-DB0409D96B73}"/>
              </a:ext>
            </a:extLst>
          </p:cNvPr>
          <p:cNvSpPr/>
          <p:nvPr/>
        </p:nvSpPr>
        <p:spPr>
          <a:xfrm>
            <a:off x="5276490" y="2095518"/>
            <a:ext cx="4712425" cy="1875812"/>
          </a:xfrm>
          <a:prstGeom prst="wedgeRoundRectCallout">
            <a:avLst>
              <a:gd name="adj1" fmla="val -51880"/>
              <a:gd name="adj2" fmla="val 119603"/>
              <a:gd name="adj3" fmla="val 16667"/>
            </a:avLst>
          </a:prstGeom>
          <a:solidFill>
            <a:schemeClr val="tx1">
              <a:lumMod val="25000"/>
              <a:lumOff val="75000"/>
            </a:schemeClr>
          </a:solidFill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0C28"/>
                </a:solidFill>
                <a:effectLst/>
                <a:uLnTx/>
                <a:uFillTx/>
                <a:latin typeface="Google Sans"/>
                <a:ea typeface="+mn-ea"/>
                <a:cs typeface="+mn-cs"/>
              </a:rPr>
              <a:t>“My CPU is a neural-net processor; a learning computer.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Google Sans"/>
                <a:ea typeface="+mn-ea"/>
                <a:cs typeface="+mn-cs"/>
              </a:rPr>
              <a:t> 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0C28"/>
                </a:solidFill>
                <a:effectLst/>
                <a:uLnTx/>
                <a:uFillTx/>
                <a:latin typeface="Google Sans"/>
                <a:ea typeface="+mn-ea"/>
                <a:cs typeface="+mn-cs"/>
              </a:rPr>
              <a:t>The more contact I have with humans, the more I learn”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1C2E274-1E68-FC31-6E42-47FA73F88137}"/>
              </a:ext>
            </a:extLst>
          </p:cNvPr>
          <p:cNvSpPr/>
          <p:nvPr/>
        </p:nvSpPr>
        <p:spPr>
          <a:xfrm>
            <a:off x="6998852" y="2186805"/>
            <a:ext cx="3085674" cy="653142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710017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TopNEXt with planning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Current extensions of TopNEXt look at combining it with multiple sample planning methods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Idea is based on matching peaks to scans using graph-based methods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B77508-C707-7472-ADC4-E00EFB0B8E6A}"/>
              </a:ext>
            </a:extLst>
          </p:cNvPr>
          <p:cNvSpPr txBox="1"/>
          <p:nvPr/>
        </p:nvSpPr>
        <p:spPr>
          <a:xfrm>
            <a:off x="8589819" y="5863892"/>
            <a:ext cx="3241964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McBride et al. (In development)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762C5C-AC2F-606C-2274-FE6A8EB8D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021" y="3302786"/>
            <a:ext cx="4045158" cy="30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654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Advances in DIA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Some methods have been designed which combine DIA with some targeted DDA MS2 scans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Methods have been developed which aim to more strategically place MS2 windows, but deconvolution seems difficult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870811-4F47-55BB-AB3C-037D70DBA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256" y="3536342"/>
            <a:ext cx="8691488" cy="15413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B98DA4-B8BA-C3B6-4991-AE5F6A7C1B8E}"/>
              </a:ext>
            </a:extLst>
          </p:cNvPr>
          <p:cNvSpPr txBox="1"/>
          <p:nvPr/>
        </p:nvSpPr>
        <p:spPr>
          <a:xfrm>
            <a:off x="9108831" y="5863892"/>
            <a:ext cx="2722952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Kaufmann &amp; Walker (2016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0555132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Advances in DIA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From a Battleships perspective…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" name="Table 62">
            <a:extLst>
              <a:ext uri="{FF2B5EF4-FFF2-40B4-BE49-F238E27FC236}">
                <a16:creationId xmlns:a16="http://schemas.microsoft.com/office/drawing/2014/main" id="{3A9A1582-B334-5F95-E306-A9D9332200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667502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0000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4400" rtl="0" eaLnBrk="1" latinLnBrk="0" hangingPunct="1"/>
                      <a:endParaRPr lang="en-GB" sz="1800" kern="1200" dirty="0">
                        <a:solidFill>
                          <a:schemeClr val="dk1"/>
                        </a:solidFill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4400" rtl="0" eaLnBrk="1" latinLnBrk="0" hangingPunct="1"/>
                      <a:endParaRPr lang="en-GB" sz="1800" kern="1200" dirty="0">
                        <a:solidFill>
                          <a:schemeClr val="dk1"/>
                        </a:solidFill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2CACFC58-3861-E5A3-69FC-15B7472F31DD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8F508BA9-DA3B-167C-3261-BE8DA891C03E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lowchart: Terminator 7">
            <a:extLst>
              <a:ext uri="{FF2B5EF4-FFF2-40B4-BE49-F238E27FC236}">
                <a16:creationId xmlns:a16="http://schemas.microsoft.com/office/drawing/2014/main" id="{E3082BDF-AEC2-E79C-23DF-5C8E51AE0B96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2938468E-62D8-B310-BA04-094B275C4E00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FFE6E062-97E0-A10F-3ADA-064E46727846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FB935891-6112-BD1B-CBA2-B6F0AAE6803F}"/>
              </a:ext>
            </a:extLst>
          </p:cNvPr>
          <p:cNvSpPr/>
          <p:nvPr/>
        </p:nvSpPr>
        <p:spPr>
          <a:xfrm>
            <a:off x="4713164" y="300791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2DD9CA04-E961-B99F-06A8-C34082C12A26}"/>
              </a:ext>
            </a:extLst>
          </p:cNvPr>
          <p:cNvSpPr/>
          <p:nvPr/>
        </p:nvSpPr>
        <p:spPr>
          <a:xfrm>
            <a:off x="4713163" y="337834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BDE403D5-79DC-22CF-DF09-7EB8AD8AE099}"/>
              </a:ext>
            </a:extLst>
          </p:cNvPr>
          <p:cNvSpPr/>
          <p:nvPr/>
        </p:nvSpPr>
        <p:spPr>
          <a:xfrm>
            <a:off x="4720093" y="373767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E56F9C40-1FD3-C93F-B8FE-2EB0077F4A98}"/>
              </a:ext>
            </a:extLst>
          </p:cNvPr>
          <p:cNvSpPr/>
          <p:nvPr/>
        </p:nvSpPr>
        <p:spPr>
          <a:xfrm>
            <a:off x="4740955" y="408865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66A04583-4AB2-281B-4A2E-C3A29524B188}"/>
              </a:ext>
            </a:extLst>
          </p:cNvPr>
          <p:cNvSpPr/>
          <p:nvPr/>
        </p:nvSpPr>
        <p:spPr>
          <a:xfrm>
            <a:off x="4720092" y="446501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7B5F869F-120A-430D-CBC5-EC499344355C}"/>
              </a:ext>
            </a:extLst>
          </p:cNvPr>
          <p:cNvSpPr/>
          <p:nvPr/>
        </p:nvSpPr>
        <p:spPr>
          <a:xfrm>
            <a:off x="5098944" y="5911654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BE56AE14-4030-7A2A-49CE-A9C291E62438}"/>
              </a:ext>
            </a:extLst>
          </p:cNvPr>
          <p:cNvSpPr/>
          <p:nvPr/>
        </p:nvSpPr>
        <p:spPr>
          <a:xfrm>
            <a:off x="5082803" y="481234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D9240071-C018-4892-5FCF-760CB0553948}"/>
              </a:ext>
            </a:extLst>
          </p:cNvPr>
          <p:cNvSpPr/>
          <p:nvPr/>
        </p:nvSpPr>
        <p:spPr>
          <a:xfrm>
            <a:off x="5095174" y="5172902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B4A7458C-1B01-917F-E34A-BAE014AA93E7}"/>
              </a:ext>
            </a:extLst>
          </p:cNvPr>
          <p:cNvSpPr/>
          <p:nvPr/>
        </p:nvSpPr>
        <p:spPr>
          <a:xfrm>
            <a:off x="5116037" y="5562199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C12923D6-3AA3-E849-FE7A-B32F4FD17956}"/>
              </a:ext>
            </a:extLst>
          </p:cNvPr>
          <p:cNvSpPr/>
          <p:nvPr/>
        </p:nvSpPr>
        <p:spPr>
          <a:xfrm>
            <a:off x="5082803" y="630247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Multiplication Sign 25">
            <a:extLst>
              <a:ext uri="{FF2B5EF4-FFF2-40B4-BE49-F238E27FC236}">
                <a16:creationId xmlns:a16="http://schemas.microsoft.com/office/drawing/2014/main" id="{15302B4A-AA3A-EEA0-78E3-9D99511674B1}"/>
              </a:ext>
            </a:extLst>
          </p:cNvPr>
          <p:cNvSpPr/>
          <p:nvPr/>
        </p:nvSpPr>
        <p:spPr>
          <a:xfrm>
            <a:off x="6580015" y="592177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2F11D898-7AD9-30DE-6AB7-2D1EF245BA3A}"/>
              </a:ext>
            </a:extLst>
          </p:cNvPr>
          <p:cNvSpPr/>
          <p:nvPr/>
        </p:nvSpPr>
        <p:spPr>
          <a:xfrm>
            <a:off x="6563874" y="482246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Multiplication Sign 27">
            <a:extLst>
              <a:ext uri="{FF2B5EF4-FFF2-40B4-BE49-F238E27FC236}">
                <a16:creationId xmlns:a16="http://schemas.microsoft.com/office/drawing/2014/main" id="{0B7C9564-0CE4-83E4-720C-780C68E099EF}"/>
              </a:ext>
            </a:extLst>
          </p:cNvPr>
          <p:cNvSpPr/>
          <p:nvPr/>
        </p:nvSpPr>
        <p:spPr>
          <a:xfrm>
            <a:off x="6576245" y="518302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Multiplication Sign 28">
            <a:extLst>
              <a:ext uri="{FF2B5EF4-FFF2-40B4-BE49-F238E27FC236}">
                <a16:creationId xmlns:a16="http://schemas.microsoft.com/office/drawing/2014/main" id="{2A04FF8F-B6F3-B2CF-32E7-A55EE09E5E8A}"/>
              </a:ext>
            </a:extLst>
          </p:cNvPr>
          <p:cNvSpPr/>
          <p:nvPr/>
        </p:nvSpPr>
        <p:spPr>
          <a:xfrm>
            <a:off x="6597108" y="557231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Multiplication Sign 29">
            <a:extLst>
              <a:ext uri="{FF2B5EF4-FFF2-40B4-BE49-F238E27FC236}">
                <a16:creationId xmlns:a16="http://schemas.microsoft.com/office/drawing/2014/main" id="{C5040F4A-7916-C67A-0F99-1418E72817C1}"/>
              </a:ext>
            </a:extLst>
          </p:cNvPr>
          <p:cNvSpPr/>
          <p:nvPr/>
        </p:nvSpPr>
        <p:spPr>
          <a:xfrm>
            <a:off x="6563874" y="631259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Multiplication Sign 30">
            <a:extLst>
              <a:ext uri="{FF2B5EF4-FFF2-40B4-BE49-F238E27FC236}">
                <a16:creationId xmlns:a16="http://schemas.microsoft.com/office/drawing/2014/main" id="{18B1D96B-C2F5-054C-843E-7A20C7E0EFD9}"/>
              </a:ext>
            </a:extLst>
          </p:cNvPr>
          <p:cNvSpPr/>
          <p:nvPr/>
        </p:nvSpPr>
        <p:spPr>
          <a:xfrm>
            <a:off x="6191161" y="300791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Multiplication Sign 31">
            <a:extLst>
              <a:ext uri="{FF2B5EF4-FFF2-40B4-BE49-F238E27FC236}">
                <a16:creationId xmlns:a16="http://schemas.microsoft.com/office/drawing/2014/main" id="{452152A0-E1C5-23EA-468B-D6A51D387EB7}"/>
              </a:ext>
            </a:extLst>
          </p:cNvPr>
          <p:cNvSpPr/>
          <p:nvPr/>
        </p:nvSpPr>
        <p:spPr>
          <a:xfrm>
            <a:off x="6191160" y="337834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Multiplication Sign 32">
            <a:extLst>
              <a:ext uri="{FF2B5EF4-FFF2-40B4-BE49-F238E27FC236}">
                <a16:creationId xmlns:a16="http://schemas.microsoft.com/office/drawing/2014/main" id="{D960732E-9FA5-4767-9461-33E25F347560}"/>
              </a:ext>
            </a:extLst>
          </p:cNvPr>
          <p:cNvSpPr/>
          <p:nvPr/>
        </p:nvSpPr>
        <p:spPr>
          <a:xfrm>
            <a:off x="6939308" y="373767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Multiplication Sign 33">
            <a:extLst>
              <a:ext uri="{FF2B5EF4-FFF2-40B4-BE49-F238E27FC236}">
                <a16:creationId xmlns:a16="http://schemas.microsoft.com/office/drawing/2014/main" id="{84DCC3BF-4906-73E2-E643-9636D5033643}"/>
              </a:ext>
            </a:extLst>
          </p:cNvPr>
          <p:cNvSpPr/>
          <p:nvPr/>
        </p:nvSpPr>
        <p:spPr>
          <a:xfrm>
            <a:off x="6960170" y="408865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Multiplication Sign 34">
            <a:extLst>
              <a:ext uri="{FF2B5EF4-FFF2-40B4-BE49-F238E27FC236}">
                <a16:creationId xmlns:a16="http://schemas.microsoft.com/office/drawing/2014/main" id="{C679E13B-F7A1-6FCD-9C22-261DD01B7DC1}"/>
              </a:ext>
            </a:extLst>
          </p:cNvPr>
          <p:cNvSpPr/>
          <p:nvPr/>
        </p:nvSpPr>
        <p:spPr>
          <a:xfrm>
            <a:off x="6939307" y="446501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Multiplication Sign 36">
            <a:extLst>
              <a:ext uri="{FF2B5EF4-FFF2-40B4-BE49-F238E27FC236}">
                <a16:creationId xmlns:a16="http://schemas.microsoft.com/office/drawing/2014/main" id="{3FCDE664-B93E-5319-D328-37C87F77000A}"/>
              </a:ext>
            </a:extLst>
          </p:cNvPr>
          <p:cNvSpPr/>
          <p:nvPr/>
        </p:nvSpPr>
        <p:spPr>
          <a:xfrm>
            <a:off x="6924919" y="4821442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Multiplication Sign 37">
            <a:extLst>
              <a:ext uri="{FF2B5EF4-FFF2-40B4-BE49-F238E27FC236}">
                <a16:creationId xmlns:a16="http://schemas.microsoft.com/office/drawing/2014/main" id="{7AD720B2-D7A0-3B32-871F-1AFC27223F6B}"/>
              </a:ext>
            </a:extLst>
          </p:cNvPr>
          <p:cNvSpPr/>
          <p:nvPr/>
        </p:nvSpPr>
        <p:spPr>
          <a:xfrm>
            <a:off x="6945355" y="517982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Multiplication Sign 40">
            <a:extLst>
              <a:ext uri="{FF2B5EF4-FFF2-40B4-BE49-F238E27FC236}">
                <a16:creationId xmlns:a16="http://schemas.microsoft.com/office/drawing/2014/main" id="{1062F2B6-DD90-5F48-1272-BC976AEE809F}"/>
              </a:ext>
            </a:extLst>
          </p:cNvPr>
          <p:cNvSpPr/>
          <p:nvPr/>
        </p:nvSpPr>
        <p:spPr>
          <a:xfrm>
            <a:off x="5453558" y="408865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Multiplication Sign 41">
            <a:extLst>
              <a:ext uri="{FF2B5EF4-FFF2-40B4-BE49-F238E27FC236}">
                <a16:creationId xmlns:a16="http://schemas.microsoft.com/office/drawing/2014/main" id="{9068DE23-8410-5AED-1AC0-0B1B4D0B17AB}"/>
              </a:ext>
            </a:extLst>
          </p:cNvPr>
          <p:cNvSpPr/>
          <p:nvPr/>
        </p:nvSpPr>
        <p:spPr>
          <a:xfrm>
            <a:off x="5447395" y="445502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Multiplication Sign 42">
            <a:extLst>
              <a:ext uri="{FF2B5EF4-FFF2-40B4-BE49-F238E27FC236}">
                <a16:creationId xmlns:a16="http://schemas.microsoft.com/office/drawing/2014/main" id="{C8D241F2-D99D-006B-129E-479B67F91F54}"/>
              </a:ext>
            </a:extLst>
          </p:cNvPr>
          <p:cNvSpPr/>
          <p:nvPr/>
        </p:nvSpPr>
        <p:spPr>
          <a:xfrm>
            <a:off x="5443848" y="482920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Multiplication Sign 43">
            <a:extLst>
              <a:ext uri="{FF2B5EF4-FFF2-40B4-BE49-F238E27FC236}">
                <a16:creationId xmlns:a16="http://schemas.microsoft.com/office/drawing/2014/main" id="{892C5ECD-9FC4-447D-CE63-4923C9E3724F}"/>
              </a:ext>
            </a:extLst>
          </p:cNvPr>
          <p:cNvSpPr/>
          <p:nvPr/>
        </p:nvSpPr>
        <p:spPr>
          <a:xfrm>
            <a:off x="5460612" y="516685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Multiplication Sign 44">
            <a:extLst>
              <a:ext uri="{FF2B5EF4-FFF2-40B4-BE49-F238E27FC236}">
                <a16:creationId xmlns:a16="http://schemas.microsoft.com/office/drawing/2014/main" id="{C3C6911A-85DA-4AE2-3167-DE403E6C1956}"/>
              </a:ext>
            </a:extLst>
          </p:cNvPr>
          <p:cNvSpPr/>
          <p:nvPr/>
        </p:nvSpPr>
        <p:spPr>
          <a:xfrm>
            <a:off x="6218945" y="373767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Multiplication Sign 45">
            <a:extLst>
              <a:ext uri="{FF2B5EF4-FFF2-40B4-BE49-F238E27FC236}">
                <a16:creationId xmlns:a16="http://schemas.microsoft.com/office/drawing/2014/main" id="{B40B3C50-5D0C-36E4-4D16-59689B1BE025}"/>
              </a:ext>
            </a:extLst>
          </p:cNvPr>
          <p:cNvSpPr/>
          <p:nvPr/>
        </p:nvSpPr>
        <p:spPr>
          <a:xfrm>
            <a:off x="6239807" y="408865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Multiplication Sign 46">
            <a:extLst>
              <a:ext uri="{FF2B5EF4-FFF2-40B4-BE49-F238E27FC236}">
                <a16:creationId xmlns:a16="http://schemas.microsoft.com/office/drawing/2014/main" id="{B08FA20C-550E-8E47-B438-97E8259F5CE5}"/>
              </a:ext>
            </a:extLst>
          </p:cNvPr>
          <p:cNvSpPr/>
          <p:nvPr/>
        </p:nvSpPr>
        <p:spPr>
          <a:xfrm>
            <a:off x="6218944" y="446501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Multiplication Sign 47">
            <a:extLst>
              <a:ext uri="{FF2B5EF4-FFF2-40B4-BE49-F238E27FC236}">
                <a16:creationId xmlns:a16="http://schemas.microsoft.com/office/drawing/2014/main" id="{F5B9F7D4-75E9-F376-4C71-BA1648FDCE33}"/>
              </a:ext>
            </a:extLst>
          </p:cNvPr>
          <p:cNvSpPr/>
          <p:nvPr/>
        </p:nvSpPr>
        <p:spPr>
          <a:xfrm>
            <a:off x="7658665" y="2999562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Multiplication Sign 48">
            <a:extLst>
              <a:ext uri="{FF2B5EF4-FFF2-40B4-BE49-F238E27FC236}">
                <a16:creationId xmlns:a16="http://schemas.microsoft.com/office/drawing/2014/main" id="{08760D07-C8FF-2ED4-C105-79FCF01E9BDA}"/>
              </a:ext>
            </a:extLst>
          </p:cNvPr>
          <p:cNvSpPr/>
          <p:nvPr/>
        </p:nvSpPr>
        <p:spPr>
          <a:xfrm>
            <a:off x="7658664" y="336998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Multiplication Sign 49">
            <a:extLst>
              <a:ext uri="{FF2B5EF4-FFF2-40B4-BE49-F238E27FC236}">
                <a16:creationId xmlns:a16="http://schemas.microsoft.com/office/drawing/2014/main" id="{C748404D-1AA3-C077-12EA-01B43133E0EA}"/>
              </a:ext>
            </a:extLst>
          </p:cNvPr>
          <p:cNvSpPr/>
          <p:nvPr/>
        </p:nvSpPr>
        <p:spPr>
          <a:xfrm>
            <a:off x="7686449" y="3729322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Multiplication Sign 50">
            <a:extLst>
              <a:ext uri="{FF2B5EF4-FFF2-40B4-BE49-F238E27FC236}">
                <a16:creationId xmlns:a16="http://schemas.microsoft.com/office/drawing/2014/main" id="{B39D246E-0875-4060-E404-01C70FC6C7E5}"/>
              </a:ext>
            </a:extLst>
          </p:cNvPr>
          <p:cNvSpPr/>
          <p:nvPr/>
        </p:nvSpPr>
        <p:spPr>
          <a:xfrm>
            <a:off x="7707311" y="4080304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Multiplication Sign 51">
            <a:extLst>
              <a:ext uri="{FF2B5EF4-FFF2-40B4-BE49-F238E27FC236}">
                <a16:creationId xmlns:a16="http://schemas.microsoft.com/office/drawing/2014/main" id="{35DFC32D-5809-31A6-9E75-84D5EB052914}"/>
              </a:ext>
            </a:extLst>
          </p:cNvPr>
          <p:cNvSpPr/>
          <p:nvPr/>
        </p:nvSpPr>
        <p:spPr>
          <a:xfrm>
            <a:off x="7686448" y="445666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0C34C-DA3B-BBE6-BF46-4E18E5A092A5}"/>
              </a:ext>
            </a:extLst>
          </p:cNvPr>
          <p:cNvSpPr txBox="1">
            <a:spLocks/>
          </p:cNvSpPr>
          <p:nvPr/>
        </p:nvSpPr>
        <p:spPr>
          <a:xfrm>
            <a:off x="231166" y="3531269"/>
            <a:ext cx="3568151" cy="1825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2400" i="1" dirty="0">
                <a:solidFill>
                  <a:prstClr val="black"/>
                </a:solidFill>
                <a:latin typeface="Calibri" panose="020F0502020204030204"/>
              </a:rPr>
              <a:t>Splits into 4 regions (in this example). Potentially helps deconvolve spectra, but are there the computational tools to use this information?</a:t>
            </a:r>
            <a:endParaRPr kumimoji="0" lang="en-GB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D16DF80-ADF7-E3B1-80FD-678BAE893A82}"/>
              </a:ext>
            </a:extLst>
          </p:cNvPr>
          <p:cNvSpPr/>
          <p:nvPr/>
        </p:nvSpPr>
        <p:spPr>
          <a:xfrm rot="16200000">
            <a:off x="4791328" y="2985843"/>
            <a:ext cx="1042558" cy="11004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4515890-8264-EC29-590A-36BAFBC57B01}"/>
              </a:ext>
            </a:extLst>
          </p:cNvPr>
          <p:cNvSpPr/>
          <p:nvPr/>
        </p:nvSpPr>
        <p:spPr>
          <a:xfrm rot="16200000">
            <a:off x="4748267" y="5563108"/>
            <a:ext cx="1042558" cy="11004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2C68C8D-CCB2-6366-526B-85A787685179}"/>
              </a:ext>
            </a:extLst>
          </p:cNvPr>
          <p:cNvSpPr/>
          <p:nvPr/>
        </p:nvSpPr>
        <p:spPr>
          <a:xfrm rot="16200000">
            <a:off x="4948826" y="3889459"/>
            <a:ext cx="659870" cy="11004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0EA86E2-F816-8481-C2AD-70BB50942F06}"/>
              </a:ext>
            </a:extLst>
          </p:cNvPr>
          <p:cNvSpPr/>
          <p:nvPr/>
        </p:nvSpPr>
        <p:spPr>
          <a:xfrm rot="16200000">
            <a:off x="4942088" y="4619072"/>
            <a:ext cx="659870" cy="11004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815479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DIA deconvolution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 main challenge in DIA appears to be the deconvolution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Difficult to accurately estimate spectra based on the collected data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Messy data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Isotopes and Adducts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Parallel peaks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Chimera spectra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Lack of gold standard data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One of the biggest open challenges for ML/AI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We have attempted it, but with limited success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17493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Future avenues for AI – DDA-DIA hybrid methods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Combining DDA and DIA into a hybrid method seems like the biggest challenge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Potentially improves deconvolution with the correct deconvolution method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" name="Table 62">
            <a:extLst>
              <a:ext uri="{FF2B5EF4-FFF2-40B4-BE49-F238E27FC236}">
                <a16:creationId xmlns:a16="http://schemas.microsoft.com/office/drawing/2014/main" id="{83475E60-8158-17A7-1F81-F2A1417F74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057509"/>
              </p:ext>
            </p:extLst>
          </p:nvPr>
        </p:nvGraphicFramePr>
        <p:xfrm>
          <a:off x="3986199" y="2614332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0000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4400" rtl="0" eaLnBrk="1" latinLnBrk="0" hangingPunct="1"/>
                      <a:endParaRPr lang="en-GB" sz="1800" kern="1200" dirty="0">
                        <a:solidFill>
                          <a:schemeClr val="dk1"/>
                        </a:solidFill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4400" rtl="0" eaLnBrk="1" latinLnBrk="0" hangingPunct="1"/>
                      <a:endParaRPr lang="en-GB" sz="1800" kern="1200" dirty="0">
                        <a:solidFill>
                          <a:schemeClr val="dk1"/>
                        </a:solidFill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D0BA5763-778D-7488-4402-1743FFDD72EF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A5CD801B-4526-C8A5-9826-C985453792D7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B017D87E-3B48-7E6E-367A-023256E2A708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lowchart: Terminator 7">
            <a:extLst>
              <a:ext uri="{FF2B5EF4-FFF2-40B4-BE49-F238E27FC236}">
                <a16:creationId xmlns:a16="http://schemas.microsoft.com/office/drawing/2014/main" id="{384750AE-C3D0-61B8-5C8F-0C4F97FA1EAB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975235BA-3356-8CCB-9A6D-DE1E00B27A85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25870192-8755-5861-DF2F-0EB6866F5A12}"/>
              </a:ext>
            </a:extLst>
          </p:cNvPr>
          <p:cNvSpPr/>
          <p:nvPr/>
        </p:nvSpPr>
        <p:spPr>
          <a:xfrm>
            <a:off x="5098944" y="300791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BF010FE2-2789-B084-2250-99286DA7BD5A}"/>
              </a:ext>
            </a:extLst>
          </p:cNvPr>
          <p:cNvSpPr/>
          <p:nvPr/>
        </p:nvSpPr>
        <p:spPr>
          <a:xfrm>
            <a:off x="5090738" y="336539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257295F9-68D1-AD90-D8A3-80E0ECAF1D7F}"/>
              </a:ext>
            </a:extLst>
          </p:cNvPr>
          <p:cNvSpPr/>
          <p:nvPr/>
        </p:nvSpPr>
        <p:spPr>
          <a:xfrm>
            <a:off x="5095173" y="372316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AC8DE4E0-E7A4-CBDC-F4E9-4AE222C275BC}"/>
              </a:ext>
            </a:extLst>
          </p:cNvPr>
          <p:cNvSpPr/>
          <p:nvPr/>
        </p:nvSpPr>
        <p:spPr>
          <a:xfrm>
            <a:off x="5085763" y="409479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EF066F82-C797-8F15-732B-479ECEA22E44}"/>
              </a:ext>
            </a:extLst>
          </p:cNvPr>
          <p:cNvSpPr/>
          <p:nvPr/>
        </p:nvSpPr>
        <p:spPr>
          <a:xfrm>
            <a:off x="5101698" y="447148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28E474E1-7B9A-34BD-3B60-D362DFCBD42C}"/>
              </a:ext>
            </a:extLst>
          </p:cNvPr>
          <p:cNvSpPr/>
          <p:nvPr/>
        </p:nvSpPr>
        <p:spPr>
          <a:xfrm>
            <a:off x="5098944" y="5911654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E1D2295D-DE3F-8EE7-F386-A15F778DFE2F}"/>
              </a:ext>
            </a:extLst>
          </p:cNvPr>
          <p:cNvSpPr/>
          <p:nvPr/>
        </p:nvSpPr>
        <p:spPr>
          <a:xfrm>
            <a:off x="5082803" y="481234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78D64E52-C7AF-065E-DAEB-498B60061F63}"/>
              </a:ext>
            </a:extLst>
          </p:cNvPr>
          <p:cNvSpPr/>
          <p:nvPr/>
        </p:nvSpPr>
        <p:spPr>
          <a:xfrm>
            <a:off x="5095174" y="5172902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78764F1E-43A9-E1F3-72ED-602E226C2FDB}"/>
              </a:ext>
            </a:extLst>
          </p:cNvPr>
          <p:cNvSpPr/>
          <p:nvPr/>
        </p:nvSpPr>
        <p:spPr>
          <a:xfrm>
            <a:off x="5116037" y="5562199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4D1C3CFE-B592-79E0-3FFF-55E4CE6CA395}"/>
              </a:ext>
            </a:extLst>
          </p:cNvPr>
          <p:cNvSpPr/>
          <p:nvPr/>
        </p:nvSpPr>
        <p:spPr>
          <a:xfrm>
            <a:off x="5082803" y="630247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40A59D09-6502-B09D-8617-3832BAD58907}"/>
              </a:ext>
            </a:extLst>
          </p:cNvPr>
          <p:cNvSpPr/>
          <p:nvPr/>
        </p:nvSpPr>
        <p:spPr>
          <a:xfrm>
            <a:off x="6183606" y="3007939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D2359123-70B1-2EEB-8DF8-DF2EAF5EBF9A}"/>
              </a:ext>
            </a:extLst>
          </p:cNvPr>
          <p:cNvSpPr/>
          <p:nvPr/>
        </p:nvSpPr>
        <p:spPr>
          <a:xfrm>
            <a:off x="6196264" y="338437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Multiplication Sign 21">
            <a:extLst>
              <a:ext uri="{FF2B5EF4-FFF2-40B4-BE49-F238E27FC236}">
                <a16:creationId xmlns:a16="http://schemas.microsoft.com/office/drawing/2014/main" id="{115F32F9-DC26-F356-7887-993956BE6BCB}"/>
              </a:ext>
            </a:extLst>
          </p:cNvPr>
          <p:cNvSpPr/>
          <p:nvPr/>
        </p:nvSpPr>
        <p:spPr>
          <a:xfrm>
            <a:off x="6204269" y="3724352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Multiplication Sign 22">
            <a:extLst>
              <a:ext uri="{FF2B5EF4-FFF2-40B4-BE49-F238E27FC236}">
                <a16:creationId xmlns:a16="http://schemas.microsoft.com/office/drawing/2014/main" id="{E7C4D8F1-0540-37F0-6287-DE81AC0A03B5}"/>
              </a:ext>
            </a:extLst>
          </p:cNvPr>
          <p:cNvSpPr/>
          <p:nvPr/>
        </p:nvSpPr>
        <p:spPr>
          <a:xfrm>
            <a:off x="6194418" y="410213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Multiplication Sign 23">
            <a:extLst>
              <a:ext uri="{FF2B5EF4-FFF2-40B4-BE49-F238E27FC236}">
                <a16:creationId xmlns:a16="http://schemas.microsoft.com/office/drawing/2014/main" id="{1DF1BEE7-FCBE-CF81-1583-67B6FAF2DB5D}"/>
              </a:ext>
            </a:extLst>
          </p:cNvPr>
          <p:cNvSpPr/>
          <p:nvPr/>
        </p:nvSpPr>
        <p:spPr>
          <a:xfrm>
            <a:off x="6197023" y="445790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Multiplication Sign 24">
            <a:extLst>
              <a:ext uri="{FF2B5EF4-FFF2-40B4-BE49-F238E27FC236}">
                <a16:creationId xmlns:a16="http://schemas.microsoft.com/office/drawing/2014/main" id="{6786652E-F105-546D-24E9-A1F57696708C}"/>
              </a:ext>
            </a:extLst>
          </p:cNvPr>
          <p:cNvSpPr/>
          <p:nvPr/>
        </p:nvSpPr>
        <p:spPr>
          <a:xfrm>
            <a:off x="6205945" y="592177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Multiplication Sign 25">
            <a:extLst>
              <a:ext uri="{FF2B5EF4-FFF2-40B4-BE49-F238E27FC236}">
                <a16:creationId xmlns:a16="http://schemas.microsoft.com/office/drawing/2014/main" id="{B1BD17EC-AB05-4E9A-84B1-344B8C79B651}"/>
              </a:ext>
            </a:extLst>
          </p:cNvPr>
          <p:cNvSpPr/>
          <p:nvPr/>
        </p:nvSpPr>
        <p:spPr>
          <a:xfrm>
            <a:off x="6189804" y="482246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6F200E4D-B4A5-AEE5-D635-CAE716578669}"/>
              </a:ext>
            </a:extLst>
          </p:cNvPr>
          <p:cNvSpPr/>
          <p:nvPr/>
        </p:nvSpPr>
        <p:spPr>
          <a:xfrm>
            <a:off x="6202175" y="518302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Multiplication Sign 27">
            <a:extLst>
              <a:ext uri="{FF2B5EF4-FFF2-40B4-BE49-F238E27FC236}">
                <a16:creationId xmlns:a16="http://schemas.microsoft.com/office/drawing/2014/main" id="{02735F74-C8E4-6B37-91E9-BC9276AC38FC}"/>
              </a:ext>
            </a:extLst>
          </p:cNvPr>
          <p:cNvSpPr/>
          <p:nvPr/>
        </p:nvSpPr>
        <p:spPr>
          <a:xfrm>
            <a:off x="6223038" y="557231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Multiplication Sign 28">
            <a:extLst>
              <a:ext uri="{FF2B5EF4-FFF2-40B4-BE49-F238E27FC236}">
                <a16:creationId xmlns:a16="http://schemas.microsoft.com/office/drawing/2014/main" id="{E51F41D5-7013-F57F-C8E8-8C4598AE311A}"/>
              </a:ext>
            </a:extLst>
          </p:cNvPr>
          <p:cNvSpPr/>
          <p:nvPr/>
        </p:nvSpPr>
        <p:spPr>
          <a:xfrm>
            <a:off x="6189804" y="631259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Multiplication Sign 29">
            <a:extLst>
              <a:ext uri="{FF2B5EF4-FFF2-40B4-BE49-F238E27FC236}">
                <a16:creationId xmlns:a16="http://schemas.microsoft.com/office/drawing/2014/main" id="{936C61DA-F258-07BB-6811-5BB83CD2D304}"/>
              </a:ext>
            </a:extLst>
          </p:cNvPr>
          <p:cNvSpPr/>
          <p:nvPr/>
        </p:nvSpPr>
        <p:spPr>
          <a:xfrm>
            <a:off x="7299738" y="300183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Multiplication Sign 30">
            <a:extLst>
              <a:ext uri="{FF2B5EF4-FFF2-40B4-BE49-F238E27FC236}">
                <a16:creationId xmlns:a16="http://schemas.microsoft.com/office/drawing/2014/main" id="{AB57E5F5-CBB3-0125-E345-82E6299268B5}"/>
              </a:ext>
            </a:extLst>
          </p:cNvPr>
          <p:cNvSpPr/>
          <p:nvPr/>
        </p:nvSpPr>
        <p:spPr>
          <a:xfrm>
            <a:off x="7294049" y="335685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Multiplication Sign 31">
            <a:extLst>
              <a:ext uri="{FF2B5EF4-FFF2-40B4-BE49-F238E27FC236}">
                <a16:creationId xmlns:a16="http://schemas.microsoft.com/office/drawing/2014/main" id="{33521328-CB35-EE40-88B5-D6EC7C371474}"/>
              </a:ext>
            </a:extLst>
          </p:cNvPr>
          <p:cNvSpPr/>
          <p:nvPr/>
        </p:nvSpPr>
        <p:spPr>
          <a:xfrm>
            <a:off x="7294050" y="3737304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Multiplication Sign 32">
            <a:extLst>
              <a:ext uri="{FF2B5EF4-FFF2-40B4-BE49-F238E27FC236}">
                <a16:creationId xmlns:a16="http://schemas.microsoft.com/office/drawing/2014/main" id="{59C6CDD8-B9C0-DD19-C536-AC46EE8FA0B6}"/>
              </a:ext>
            </a:extLst>
          </p:cNvPr>
          <p:cNvSpPr/>
          <p:nvPr/>
        </p:nvSpPr>
        <p:spPr>
          <a:xfrm>
            <a:off x="7277910" y="410213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Multiplication Sign 33">
            <a:extLst>
              <a:ext uri="{FF2B5EF4-FFF2-40B4-BE49-F238E27FC236}">
                <a16:creationId xmlns:a16="http://schemas.microsoft.com/office/drawing/2014/main" id="{39599D1E-EBEF-95B8-17F5-B60412C66CDE}"/>
              </a:ext>
            </a:extLst>
          </p:cNvPr>
          <p:cNvSpPr/>
          <p:nvPr/>
        </p:nvSpPr>
        <p:spPr>
          <a:xfrm>
            <a:off x="7285617" y="446621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Multiplication Sign 34">
            <a:extLst>
              <a:ext uri="{FF2B5EF4-FFF2-40B4-BE49-F238E27FC236}">
                <a16:creationId xmlns:a16="http://schemas.microsoft.com/office/drawing/2014/main" id="{8F2F0EDE-C18B-9032-9F93-2F787B3E7DC4}"/>
              </a:ext>
            </a:extLst>
          </p:cNvPr>
          <p:cNvSpPr/>
          <p:nvPr/>
        </p:nvSpPr>
        <p:spPr>
          <a:xfrm>
            <a:off x="7294051" y="593109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Multiplication Sign 35">
            <a:extLst>
              <a:ext uri="{FF2B5EF4-FFF2-40B4-BE49-F238E27FC236}">
                <a16:creationId xmlns:a16="http://schemas.microsoft.com/office/drawing/2014/main" id="{01FBD9C7-423C-8E9A-84E9-EBAC2E3BCB6E}"/>
              </a:ext>
            </a:extLst>
          </p:cNvPr>
          <p:cNvSpPr/>
          <p:nvPr/>
        </p:nvSpPr>
        <p:spPr>
          <a:xfrm>
            <a:off x="7277910" y="483179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Multiplication Sign 36">
            <a:extLst>
              <a:ext uri="{FF2B5EF4-FFF2-40B4-BE49-F238E27FC236}">
                <a16:creationId xmlns:a16="http://schemas.microsoft.com/office/drawing/2014/main" id="{A231B5C8-0348-2BEA-AE1D-BB0635E47EE6}"/>
              </a:ext>
            </a:extLst>
          </p:cNvPr>
          <p:cNvSpPr/>
          <p:nvPr/>
        </p:nvSpPr>
        <p:spPr>
          <a:xfrm>
            <a:off x="7290281" y="519234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Multiplication Sign 37">
            <a:extLst>
              <a:ext uri="{FF2B5EF4-FFF2-40B4-BE49-F238E27FC236}">
                <a16:creationId xmlns:a16="http://schemas.microsoft.com/office/drawing/2014/main" id="{5F839633-0BF3-409B-00E7-1A5E1626C5B9}"/>
              </a:ext>
            </a:extLst>
          </p:cNvPr>
          <p:cNvSpPr/>
          <p:nvPr/>
        </p:nvSpPr>
        <p:spPr>
          <a:xfrm>
            <a:off x="7311144" y="5581642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Multiplication Sign 38">
            <a:extLst>
              <a:ext uri="{FF2B5EF4-FFF2-40B4-BE49-F238E27FC236}">
                <a16:creationId xmlns:a16="http://schemas.microsoft.com/office/drawing/2014/main" id="{567153A5-83FD-C188-3CDD-FB50CD9BD098}"/>
              </a:ext>
            </a:extLst>
          </p:cNvPr>
          <p:cNvSpPr/>
          <p:nvPr/>
        </p:nvSpPr>
        <p:spPr>
          <a:xfrm>
            <a:off x="7277910" y="632192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Multiplication Sign 39">
            <a:extLst>
              <a:ext uri="{FF2B5EF4-FFF2-40B4-BE49-F238E27FC236}">
                <a16:creationId xmlns:a16="http://schemas.microsoft.com/office/drawing/2014/main" id="{6DED0B45-2298-EA84-A747-9A3713663F4D}"/>
              </a:ext>
            </a:extLst>
          </p:cNvPr>
          <p:cNvSpPr/>
          <p:nvPr/>
        </p:nvSpPr>
        <p:spPr>
          <a:xfrm>
            <a:off x="4729365" y="335685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Multiplication Sign 40">
            <a:extLst>
              <a:ext uri="{FF2B5EF4-FFF2-40B4-BE49-F238E27FC236}">
                <a16:creationId xmlns:a16="http://schemas.microsoft.com/office/drawing/2014/main" id="{521C3C43-F75B-003D-553A-451844AB3DDB}"/>
              </a:ext>
            </a:extLst>
          </p:cNvPr>
          <p:cNvSpPr/>
          <p:nvPr/>
        </p:nvSpPr>
        <p:spPr>
          <a:xfrm>
            <a:off x="5819965" y="519234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Multiplication Sign 41">
            <a:extLst>
              <a:ext uri="{FF2B5EF4-FFF2-40B4-BE49-F238E27FC236}">
                <a16:creationId xmlns:a16="http://schemas.microsoft.com/office/drawing/2014/main" id="{068D6017-831F-ED78-0DBD-9539EEB3BAAA}"/>
              </a:ext>
            </a:extLst>
          </p:cNvPr>
          <p:cNvSpPr/>
          <p:nvPr/>
        </p:nvSpPr>
        <p:spPr>
          <a:xfrm>
            <a:off x="6933508" y="410213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C3AA1E5-D3FC-A87E-9904-B4FA9211FDF4}"/>
              </a:ext>
            </a:extLst>
          </p:cNvPr>
          <p:cNvSpPr/>
          <p:nvPr/>
        </p:nvSpPr>
        <p:spPr>
          <a:xfrm rot="16200000">
            <a:off x="3262509" y="4442560"/>
            <a:ext cx="4058571" cy="4021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5152C49-F8FB-49F6-8E04-309FD62462AF}"/>
              </a:ext>
            </a:extLst>
          </p:cNvPr>
          <p:cNvCxnSpPr>
            <a:cxnSpLocks/>
          </p:cNvCxnSpPr>
          <p:nvPr/>
        </p:nvCxnSpPr>
        <p:spPr>
          <a:xfrm>
            <a:off x="2833255" y="3429000"/>
            <a:ext cx="1732603" cy="762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EDDB715-7B0D-790D-47F4-587A9360545C}"/>
              </a:ext>
            </a:extLst>
          </p:cNvPr>
          <p:cNvCxnSpPr>
            <a:cxnSpLocks/>
          </p:cNvCxnSpPr>
          <p:nvPr/>
        </p:nvCxnSpPr>
        <p:spPr>
          <a:xfrm flipV="1">
            <a:off x="2459182" y="4117771"/>
            <a:ext cx="2591383" cy="59959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AD123393-89F6-722D-F949-5E6A0AA62240}"/>
              </a:ext>
            </a:extLst>
          </p:cNvPr>
          <p:cNvSpPr/>
          <p:nvPr/>
        </p:nvSpPr>
        <p:spPr>
          <a:xfrm rot="16200000">
            <a:off x="4681677" y="3266410"/>
            <a:ext cx="473711" cy="4984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D1C7D6D5-FE74-3C25-332A-B8EB3EB5E61A}"/>
              </a:ext>
            </a:extLst>
          </p:cNvPr>
          <p:cNvSpPr txBox="1">
            <a:spLocks/>
          </p:cNvSpPr>
          <p:nvPr/>
        </p:nvSpPr>
        <p:spPr>
          <a:xfrm rot="19869647">
            <a:off x="1671043" y="3124402"/>
            <a:ext cx="1633670" cy="4204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DDA Scan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3E482E39-3ACD-7AEF-3641-539D1540490B}"/>
              </a:ext>
            </a:extLst>
          </p:cNvPr>
          <p:cNvSpPr txBox="1">
            <a:spLocks/>
          </p:cNvSpPr>
          <p:nvPr/>
        </p:nvSpPr>
        <p:spPr>
          <a:xfrm rot="19869647">
            <a:off x="1582447" y="4280823"/>
            <a:ext cx="1633670" cy="4204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 Scan</a:t>
            </a:r>
          </a:p>
        </p:txBody>
      </p:sp>
    </p:spTree>
    <p:extLst>
      <p:ext uri="{BB962C8B-B14F-4D97-AF65-F5344CB8AC3E}">
        <p14:creationId xmlns:p14="http://schemas.microsoft.com/office/powerpoint/2010/main" val="77045755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Future avenues for AI – MS</a:t>
            </a:r>
            <a:r>
              <a:rPr lang="en-US" baseline="30000" dirty="0"/>
              <a:t>N</a:t>
            </a:r>
            <a:r>
              <a:rPr lang="en-US" dirty="0"/>
              <a:t> methods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Metabolite identification methods could be improved with MS3, MS4, MS5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etc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data (MS</a:t>
            </a:r>
            <a:r>
              <a:rPr lang="en-US" sz="2300" kern="0" baseline="3000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N 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data)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DDA type methods would need to be developed to collect this data in an effective manner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Doing this is an intelligent manner is difficult, could AI play a role here?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ViMMS does / used to do MS</a:t>
            </a:r>
            <a:r>
              <a:rPr lang="en-US" sz="2300" kern="0" baseline="3000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N 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simulations, but its not something we ever tried</a:t>
            </a:r>
          </a:p>
        </p:txBody>
      </p:sp>
    </p:spTree>
    <p:extLst>
      <p:ext uri="{BB962C8B-B14F-4D97-AF65-F5344CB8AC3E}">
        <p14:creationId xmlns:p14="http://schemas.microsoft.com/office/powerpoint/2010/main" val="5659344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Future avenues for AI – Real time peak picking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In DDA methods, including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smartROI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weightDEW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, and TopNEXt, a large number of scans are wasted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If we can predict whether we are seeing a real metabolite at any give m/z and RT, then we can schedule scans more effectively</a:t>
            </a:r>
          </a:p>
        </p:txBody>
      </p:sp>
      <p:pic>
        <p:nvPicPr>
          <p:cNvPr id="3" name="Picture 6" descr="Time Series Prediction with Deep Learning in Keras -  MachineLearningMastery.com">
            <a:extLst>
              <a:ext uri="{FF2B5EF4-FFF2-40B4-BE49-F238E27FC236}">
                <a16:creationId xmlns:a16="http://schemas.microsoft.com/office/drawing/2014/main" id="{BEE7D20E-A963-2DD6-BBD6-1CCADDA8E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463" y="3508130"/>
            <a:ext cx="4033453" cy="302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n unrolled recurrent neural network. Example borrowed from Olah (2015)...  | Download Scientific Diagram">
            <a:extLst>
              <a:ext uri="{FF2B5EF4-FFF2-40B4-BE49-F238E27FC236}">
                <a16:creationId xmlns:a16="http://schemas.microsoft.com/office/drawing/2014/main" id="{FB3BC71B-BA0B-21C0-FBA0-BFAB86A0B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66" y="4243707"/>
            <a:ext cx="6198377" cy="172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35015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LC-MS/MS Metabolomics Flowchart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BB23A5-3EAD-6CC7-21EE-55FA2F298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837" y="1752895"/>
            <a:ext cx="8484325" cy="456571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6C8CDC0-EC15-67A1-669B-B5F0B1B67353}"/>
              </a:ext>
            </a:extLst>
          </p:cNvPr>
          <p:cNvSpPr/>
          <p:nvPr/>
        </p:nvSpPr>
        <p:spPr>
          <a:xfrm>
            <a:off x="3445756" y="1595369"/>
            <a:ext cx="3007296" cy="2740777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495677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Potential uses for AI?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There doesn’t seem to be a great deal of opportunities for AI here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 most important thing seems to be to make sure Open Access tools keep up with advances in data acquisition techniques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Must ensure all stages of data analysis pipeline keep up with advances to ensure pipelines are useable for all</a:t>
            </a:r>
          </a:p>
        </p:txBody>
      </p:sp>
    </p:spTree>
    <p:extLst>
      <p:ext uri="{BB962C8B-B14F-4D97-AF65-F5344CB8AC3E}">
        <p14:creationId xmlns:p14="http://schemas.microsoft.com/office/powerpoint/2010/main" val="103355392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LC-MS/MS Metabolomics Flowchart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BB23A5-3EAD-6CC7-21EE-55FA2F298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837" y="1752895"/>
            <a:ext cx="8484325" cy="456571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C8830EC-B2A0-F549-C6EB-E944B7C8F3B2}"/>
              </a:ext>
            </a:extLst>
          </p:cNvPr>
          <p:cNvSpPr/>
          <p:nvPr/>
        </p:nvSpPr>
        <p:spPr>
          <a:xfrm>
            <a:off x="5518395" y="1595369"/>
            <a:ext cx="3007296" cy="2740777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7458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177800" y="1604800"/>
                <a:ext cx="5308601" cy="5126200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80990" indent="-380990">
                  <a:spcAft>
                    <a:spcPts val="667"/>
                  </a:spcAft>
                  <a:buFont typeface="Arial" charset="0"/>
                  <a:buChar char="•"/>
                </a:pPr>
                <a:r>
                  <a:rPr lang="en-US" sz="2300" kern="0" dirty="0">
                    <a:solidFill>
                      <a:srgbClr val="003560"/>
                    </a:solidFill>
                    <a:latin typeface="Arial" charset="0"/>
                    <a:ea typeface="Arial" charset="0"/>
                    <a:cs typeface="Arial" charset="0"/>
                  </a:rPr>
                  <a:t>Firstly, a bit on regression</a:t>
                </a:r>
              </a:p>
              <a:p>
                <a:pPr marL="380990" indent="-380990">
                  <a:spcAft>
                    <a:spcPts val="667"/>
                  </a:spcAft>
                  <a:buFont typeface="Arial" charset="0"/>
                  <a:buChar char="•"/>
                </a:pPr>
                <a:endParaRPr lang="en-US" sz="2300" kern="0" dirty="0">
                  <a:solidFill>
                    <a:srgbClr val="003560"/>
                  </a:solidFill>
                  <a:latin typeface="Arial" charset="0"/>
                  <a:ea typeface="Arial" charset="0"/>
                  <a:cs typeface="Arial" charset="0"/>
                </a:endParaRPr>
              </a:p>
              <a:p>
                <a:pPr marL="0" indent="0">
                  <a:spcAft>
                    <a:spcPts val="667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300" b="0" i="1" kern="0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  <a:ea typeface="Arial" charset="0"/>
                          <a:cs typeface="Arial" charset="0"/>
                        </a:rPr>
                        <m:t>𝑦</m:t>
                      </m:r>
                      <m:r>
                        <a:rPr lang="en-GB" sz="2300" b="0" i="1" kern="0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  <a:ea typeface="Arial" charset="0"/>
                          <a:cs typeface="Arial" charset="0"/>
                        </a:rPr>
                        <m:t>=</m:t>
                      </m:r>
                      <m:r>
                        <a:rPr lang="en-GB" sz="2300" b="0" i="1" kern="0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  <a:ea typeface="Arial" charset="0"/>
                          <a:cs typeface="Arial" charset="0"/>
                        </a:rPr>
                        <m:t>𝑋𝑤</m:t>
                      </m:r>
                      <m:r>
                        <a:rPr lang="en-GB" sz="2300" b="0" i="1" kern="0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  <a:ea typeface="Arial" charset="0"/>
                          <a:cs typeface="Arial" charset="0"/>
                        </a:rPr>
                        <m:t>  </m:t>
                      </m:r>
                      <m:r>
                        <a:rPr lang="en-GB" sz="2300" b="0" i="1" kern="0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  <a:ea typeface="Arial" charset="0"/>
                          <a:cs typeface="Arial" charset="0"/>
                        </a:rPr>
                        <m:t>𝑜𝑟</m:t>
                      </m:r>
                      <m:r>
                        <a:rPr lang="en-GB" sz="2300" b="0" i="1" kern="0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  <a:ea typeface="Arial" charset="0"/>
                          <a:cs typeface="Arial" charset="0"/>
                        </a:rPr>
                        <m:t>   </m:t>
                      </m:r>
                      <m:r>
                        <a:rPr lang="en-GB" sz="2300" b="0" i="1" kern="0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  <a:ea typeface="Arial" charset="0"/>
                          <a:cs typeface="Arial" charset="0"/>
                        </a:rPr>
                        <m:t>𝑦</m:t>
                      </m:r>
                      <m:r>
                        <a:rPr lang="en-GB" sz="2300" b="0" i="1" kern="0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  <a:ea typeface="Arial" charset="0"/>
                          <a:cs typeface="Arial" charset="0"/>
                        </a:rPr>
                        <m:t>=</m:t>
                      </m:r>
                      <m:r>
                        <a:rPr lang="en-GB" sz="2300" b="0" i="1" kern="0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  <a:ea typeface="Arial" charset="0"/>
                          <a:cs typeface="Arial" charset="0"/>
                        </a:rPr>
                        <m:t>𝑋</m:t>
                      </m:r>
                      <m:r>
                        <a:rPr lang="en-GB" sz="2300" b="0" i="1" kern="0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  <a:ea typeface="Arial" charset="0"/>
                          <a:cs typeface="Arial" charset="0"/>
                        </a:rPr>
                        <m:t>𝛽</m:t>
                      </m:r>
                    </m:oMath>
                  </m:oMathPara>
                </a14:m>
                <a:endParaRPr lang="en-US" sz="2300" kern="0" dirty="0">
                  <a:solidFill>
                    <a:srgbClr val="003560"/>
                  </a:solidFill>
                  <a:latin typeface="Arial" charset="0"/>
                  <a:ea typeface="Arial" charset="0"/>
                  <a:cs typeface="Arial" charset="0"/>
                </a:endParaRPr>
              </a:p>
              <a:p>
                <a:pPr marL="0" indent="0">
                  <a:spcAft>
                    <a:spcPts val="667"/>
                  </a:spcAft>
                  <a:buNone/>
                </a:pPr>
                <a:endParaRPr lang="en-US" sz="2300" kern="0" dirty="0">
                  <a:solidFill>
                    <a:srgbClr val="003560"/>
                  </a:solidFill>
                  <a:latin typeface="Arial" charset="0"/>
                  <a:ea typeface="Arial" charset="0"/>
                  <a:cs typeface="Arial" charset="0"/>
                </a:endParaRPr>
              </a:p>
              <a:p>
                <a:pPr>
                  <a:spcAft>
                    <a:spcPts val="667"/>
                  </a:spcAft>
                </a:pPr>
                <a:r>
                  <a:rPr lang="en-US" sz="2300" kern="0" dirty="0">
                    <a:solidFill>
                      <a:srgbClr val="003560"/>
                    </a:solidFill>
                    <a:latin typeface="Arial" charset="0"/>
                    <a:ea typeface="Arial" charset="0"/>
                    <a:cs typeface="Arial" charset="0"/>
                  </a:rPr>
                  <a:t>We can model y using X</a:t>
                </a:r>
              </a:p>
              <a:p>
                <a:pPr>
                  <a:spcAft>
                    <a:spcPts val="667"/>
                  </a:spcAft>
                </a:pPr>
                <a:r>
                  <a:rPr lang="en-US" sz="2300" kern="0" dirty="0">
                    <a:solidFill>
                      <a:srgbClr val="003560"/>
                    </a:solidFill>
                    <a:latin typeface="Arial" charset="0"/>
                    <a:ea typeface="Arial" charset="0"/>
                    <a:cs typeface="Arial" charset="0"/>
                  </a:rPr>
                  <a:t>We can extend this to use multiple X</a:t>
                </a: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177800" y="1604800"/>
                <a:ext cx="5308601" cy="5126200"/>
              </a:xfrm>
              <a:prstGeom prst="rect">
                <a:avLst/>
              </a:prstGeom>
              <a:blipFill>
                <a:blip r:embed="rId3"/>
                <a:stretch>
                  <a:fillRect l="-1378" t="-15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A graph that plots possible regressions between grade and hours spent on essay.">
            <a:extLst>
              <a:ext uri="{FF2B5EF4-FFF2-40B4-BE49-F238E27FC236}">
                <a16:creationId xmlns:a16="http://schemas.microsoft.com/office/drawing/2014/main" id="{B8727106-77D1-B1E8-6541-4F5C0CAEE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229" y="1490857"/>
            <a:ext cx="6063343" cy="440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590F1B-26B6-A1C2-5B9C-15894A282FF9}"/>
              </a:ext>
            </a:extLst>
          </p:cNvPr>
          <p:cNvSpPr txBox="1"/>
          <p:nvPr/>
        </p:nvSpPr>
        <p:spPr>
          <a:xfrm>
            <a:off x="9568544" y="5943478"/>
            <a:ext cx="1665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input data (X)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AE27D-9C02-534D-954C-4DB7DBA16FD7}"/>
              </a:ext>
            </a:extLst>
          </p:cNvPr>
          <p:cNvSpPr txBox="1"/>
          <p:nvPr/>
        </p:nvSpPr>
        <p:spPr>
          <a:xfrm rot="16200000">
            <a:off x="4854388" y="1828893"/>
            <a:ext cx="1872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output data (y)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813627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 err="1"/>
              <a:t>PeakOnly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PeakOnly</a:t>
            </a:r>
            <a:r>
              <a:rPr lang="en-US" sz="2300" i="1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offers an alternative to peak picking methods from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MZmine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and XCMS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It can be relatively easily integrated into data analysis pipelines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9BF639-CDF0-8DE5-1A9F-F8BA97650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938" y="3082049"/>
            <a:ext cx="9862038" cy="25432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5DCF6D-C5AB-7B32-6C35-6E81228656F2}"/>
              </a:ext>
            </a:extLst>
          </p:cNvPr>
          <p:cNvSpPr txBox="1"/>
          <p:nvPr/>
        </p:nvSpPr>
        <p:spPr>
          <a:xfrm>
            <a:off x="9609991" y="5863892"/>
            <a:ext cx="2221791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Melnikov et al. (2020)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811552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 err="1"/>
              <a:t>PeakOnly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PeakOnly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is made up of two Convolutional Neural Networks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Classification CNN – Determines whether it is a peak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Integration CNN – Detecting peak borders and peak separation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45E033-2BBC-E01A-D6AF-68771B273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857" y="4106007"/>
            <a:ext cx="4870285" cy="255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3074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derstanding Convolutional Neural Networks (CNNs): The Powerhouse of Image  Processing">
            <a:extLst>
              <a:ext uri="{FF2B5EF4-FFF2-40B4-BE49-F238E27FC236}">
                <a16:creationId xmlns:a16="http://schemas.microsoft.com/office/drawing/2014/main" id="{51523483-314E-B326-352D-73F5669B2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244" y="2669565"/>
            <a:ext cx="376237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Convolutional Neural Networks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8130931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 CNN is a Neural Network with Convolutional Layers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Each images is divided into overlapping boxes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 summary of each box (in terms of an image pixel value) is fed into the next layer</a:t>
            </a:r>
          </a:p>
        </p:txBody>
      </p:sp>
      <p:pic>
        <p:nvPicPr>
          <p:cNvPr id="2" name="Picture 1" descr="A cat wearing a bandana in the grass&#10;&#10;Description automatically generated">
            <a:extLst>
              <a:ext uri="{FF2B5EF4-FFF2-40B4-BE49-F238E27FC236}">
                <a16:creationId xmlns:a16="http://schemas.microsoft.com/office/drawing/2014/main" id="{55BE2295-A75E-FF70-72DC-175415E6D7E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51" r="24498" b="16917"/>
          <a:stretch/>
        </p:blipFill>
        <p:spPr>
          <a:xfrm>
            <a:off x="3134841" y="3578679"/>
            <a:ext cx="2823030" cy="31523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E644287-8C77-B14D-075D-CA2373F8F075}"/>
              </a:ext>
            </a:extLst>
          </p:cNvPr>
          <p:cNvSpPr/>
          <p:nvPr/>
        </p:nvSpPr>
        <p:spPr>
          <a:xfrm>
            <a:off x="5121485" y="3644296"/>
            <a:ext cx="772886" cy="7742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9E85306-379A-F53E-3101-0DEB3DF1F8F4}"/>
              </a:ext>
            </a:extLst>
          </p:cNvPr>
          <p:cNvCxnSpPr>
            <a:cxnSpLocks/>
          </p:cNvCxnSpPr>
          <p:nvPr/>
        </p:nvCxnSpPr>
        <p:spPr>
          <a:xfrm flipV="1">
            <a:off x="6096000" y="3578679"/>
            <a:ext cx="2906486" cy="274864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62827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 err="1"/>
              <a:t>PeakOnly</a:t>
            </a:r>
            <a:r>
              <a:rPr lang="en-US" dirty="0"/>
              <a:t> – Classification CNN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 Classification CNN will take roughly the architecture below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 input is an ROI of length 1x256 (an image with only one row)</a:t>
            </a:r>
          </a:p>
        </p:txBody>
      </p:sp>
      <p:pic>
        <p:nvPicPr>
          <p:cNvPr id="2050" name="Picture 2" descr="1D convolutional neural networks for chart pattern classification in  financial time series | The Journal of Supercomputing">
            <a:extLst>
              <a:ext uri="{FF2B5EF4-FFF2-40B4-BE49-F238E27FC236}">
                <a16:creationId xmlns:a16="http://schemas.microsoft.com/office/drawing/2014/main" id="{D4ED3AF4-0818-52B2-6D54-26F0D9FBE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287" y="3429000"/>
            <a:ext cx="6524625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4B9A8D9-1E38-BA86-ED05-FE3391CE5AD2}"/>
              </a:ext>
            </a:extLst>
          </p:cNvPr>
          <p:cNvCxnSpPr>
            <a:cxnSpLocks/>
          </p:cNvCxnSpPr>
          <p:nvPr/>
        </p:nvCxnSpPr>
        <p:spPr>
          <a:xfrm>
            <a:off x="1582615" y="2611315"/>
            <a:ext cx="1978270" cy="157382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at wearing a bandana in the grass&#10;&#10;Description automatically generated">
            <a:extLst>
              <a:ext uri="{FF2B5EF4-FFF2-40B4-BE49-F238E27FC236}">
                <a16:creationId xmlns:a16="http://schemas.microsoft.com/office/drawing/2014/main" id="{5FFE605A-B18F-A9C2-321B-758308724AF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51" r="24498" b="74635"/>
          <a:stretch/>
        </p:blipFill>
        <p:spPr>
          <a:xfrm>
            <a:off x="9027326" y="3123362"/>
            <a:ext cx="2823030" cy="2748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2EC23E0-1C19-4DA9-7C4B-2624356C442B}"/>
              </a:ext>
            </a:extLst>
          </p:cNvPr>
          <p:cNvCxnSpPr>
            <a:cxnSpLocks/>
          </p:cNvCxnSpPr>
          <p:nvPr/>
        </p:nvCxnSpPr>
        <p:spPr>
          <a:xfrm>
            <a:off x="7151914" y="2626702"/>
            <a:ext cx="1578429" cy="49666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84635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 err="1"/>
              <a:t>PeakOnly</a:t>
            </a:r>
            <a:r>
              <a:rPr lang="en-US" dirty="0"/>
              <a:t> – Classification CNN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 Classification CNN will take roughly the architecture below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 input is an ROI of length 1x256 (an image with only one row)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 output are 3 classes (noise; one or more peaks; uncertain peaks)</a:t>
            </a:r>
          </a:p>
        </p:txBody>
      </p:sp>
      <p:pic>
        <p:nvPicPr>
          <p:cNvPr id="2050" name="Picture 2" descr="1D convolutional neural networks for chart pattern classification in  financial time series | The Journal of Supercomputing">
            <a:extLst>
              <a:ext uri="{FF2B5EF4-FFF2-40B4-BE49-F238E27FC236}">
                <a16:creationId xmlns:a16="http://schemas.microsoft.com/office/drawing/2014/main" id="{D4ED3AF4-0818-52B2-6D54-26F0D9FBE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287" y="3429000"/>
            <a:ext cx="6524625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297CD93-45CE-B558-D1A5-0D5A50644E23}"/>
              </a:ext>
            </a:extLst>
          </p:cNvPr>
          <p:cNvCxnSpPr>
            <a:cxnSpLocks/>
          </p:cNvCxnSpPr>
          <p:nvPr/>
        </p:nvCxnSpPr>
        <p:spPr>
          <a:xfrm>
            <a:off x="1714500" y="3156438"/>
            <a:ext cx="6576646" cy="181121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14930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 err="1"/>
              <a:t>PeakOnly</a:t>
            </a:r>
            <a:r>
              <a:rPr lang="en-US" dirty="0"/>
              <a:t> – </a:t>
            </a:r>
            <a:r>
              <a:rPr lang="en-US" sz="28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Integration CNN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 Integration CNN takes the form of a U-Net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 U-Net used manually annotated starts and ends of peaks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It also predict separation</a:t>
            </a:r>
          </a:p>
        </p:txBody>
      </p:sp>
      <p:pic>
        <p:nvPicPr>
          <p:cNvPr id="3074" name="Picture 2" descr="UNet for Image segmentation">
            <a:extLst>
              <a:ext uri="{FF2B5EF4-FFF2-40B4-BE49-F238E27FC236}">
                <a16:creationId xmlns:a16="http://schemas.microsoft.com/office/drawing/2014/main" id="{EB93DC8D-4FE4-A4B9-3A41-F7278144BD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00" b="23401"/>
          <a:stretch/>
        </p:blipFill>
        <p:spPr bwMode="auto">
          <a:xfrm>
            <a:off x="7017881" y="4177677"/>
            <a:ext cx="4945519" cy="256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he baseline architecture. A standard Unet architecture, coined Unet,... |  Download Scientific Diagram">
            <a:extLst>
              <a:ext uri="{FF2B5EF4-FFF2-40B4-BE49-F238E27FC236}">
                <a16:creationId xmlns:a16="http://schemas.microsoft.com/office/drawing/2014/main" id="{36BAC768-9BF7-35F3-73A5-02334BCBE1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" t="1145" r="1167" b="2619"/>
          <a:stretch/>
        </p:blipFill>
        <p:spPr bwMode="auto">
          <a:xfrm>
            <a:off x="519286" y="4167900"/>
            <a:ext cx="5758422" cy="249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49201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 err="1"/>
              <a:t>PeakOnly</a:t>
            </a:r>
            <a:r>
              <a:rPr lang="en-US" dirty="0"/>
              <a:t> – Results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5825672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 results appear to be pretty good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We have used this for processing within our ViMMS framework and it seemed to give good results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16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spcAft>
                <a:spcPts val="667"/>
              </a:spcAft>
              <a:buNone/>
            </a:pPr>
            <a:r>
              <a:rPr lang="en-US" sz="2300" b="1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Potential Issues</a:t>
            </a:r>
          </a:p>
          <a:p>
            <a:pPr>
              <a:spcAft>
                <a:spcPts val="667"/>
              </a:spcAft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Based on small amount of hand annotated data</a:t>
            </a:r>
          </a:p>
          <a:p>
            <a:pPr>
              <a:spcAft>
                <a:spcPts val="667"/>
              </a:spcAft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May not generalize to different 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A1C85-31C7-1D65-ABEA-0374E05A6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529" y="1327638"/>
            <a:ext cx="5153547" cy="498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3290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1E5CCF-BBC3-9E3C-EACB-DEBB1132F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311" y="4378568"/>
            <a:ext cx="4547377" cy="217090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Peak Alignment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Various methods have proposed more advanced peak alignment methods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Generally, this seems to be done using standard tools, e.g.,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MZmine</a:t>
            </a: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DBBC51-CA36-F0BF-EB35-48F5136AB049}"/>
              </a:ext>
            </a:extLst>
          </p:cNvPr>
          <p:cNvSpPr txBox="1"/>
          <p:nvPr/>
        </p:nvSpPr>
        <p:spPr>
          <a:xfrm>
            <a:off x="8036169" y="6311789"/>
            <a:ext cx="1916724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Wang et al. (2019)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DDF706-7B96-55BE-8C19-ADBD47E18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405" y="2611076"/>
            <a:ext cx="4728063" cy="16358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B476F7-9FDB-17CF-C56B-99BFACB7FC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9229" y="2611076"/>
            <a:ext cx="5621410" cy="15562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CA75C2-DE60-A529-D5F9-9010FAB4FD59}"/>
              </a:ext>
            </a:extLst>
          </p:cNvPr>
          <p:cNvSpPr txBox="1"/>
          <p:nvPr/>
        </p:nvSpPr>
        <p:spPr>
          <a:xfrm>
            <a:off x="177800" y="4516961"/>
            <a:ext cx="1563077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" action="ppaction://noaction"/>
              </a:rPr>
              <a:t>Li et al. (2017)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3DCBF4-1754-282B-E190-2C6565C0223B}"/>
              </a:ext>
            </a:extLst>
          </p:cNvPr>
          <p:cNvSpPr txBox="1"/>
          <p:nvPr/>
        </p:nvSpPr>
        <p:spPr>
          <a:xfrm>
            <a:off x="10143285" y="4332295"/>
            <a:ext cx="1741145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7"/>
              </a:rPr>
              <a:t>Hao et al. (2023)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536592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DIA Deconvolution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DIA deconvolution appears to be very unreliable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Our results and other show that the quality of spectra produced is not high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761F8D-1A25-374C-8DBA-2CFF2D994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925" y="3226005"/>
            <a:ext cx="7274768" cy="32176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7E98C4-C409-29B2-81A3-2D42287A39AC}"/>
              </a:ext>
            </a:extLst>
          </p:cNvPr>
          <p:cNvSpPr txBox="1"/>
          <p:nvPr/>
        </p:nvSpPr>
        <p:spPr>
          <a:xfrm>
            <a:off x="9172865" y="609532"/>
            <a:ext cx="2070100" cy="646331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Wandy et al. (2023)</a:t>
            </a:r>
            <a:endParaRPr lang="en-GB" dirty="0"/>
          </a:p>
          <a:p>
            <a:r>
              <a:rPr lang="en-GB" dirty="0">
                <a:hlinkClick r:id="rId5"/>
              </a:rPr>
              <a:t>Guo &amp; Huan (2020)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28877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DIA Deconvolution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New DIA deconvolution methods seem necessary for the effective use of DIA data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Lots of work in proteomics, but good gold standard data is missing in metabolomics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Neural Network based methods are only as good as the data they are given</a:t>
            </a:r>
          </a:p>
        </p:txBody>
      </p:sp>
    </p:spTree>
    <p:extLst>
      <p:ext uri="{BB962C8B-B14F-4D97-AF65-F5344CB8AC3E}">
        <p14:creationId xmlns:p14="http://schemas.microsoft.com/office/powerpoint/2010/main" val="3199487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a Neural Network?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Neural Networks were originally designed to mimic neurons in the human brain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Neural Networks can be simple or unimaginably big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They come in lots of different formats, but the concept is the same</a:t>
            </a:r>
          </a:p>
        </p:txBody>
      </p:sp>
      <p:pic>
        <p:nvPicPr>
          <p:cNvPr id="2" name="Picture 2" descr="Building A Deep Learning Model using Keras | by Jaz Allibhai | Towards Data  Science">
            <a:extLst>
              <a:ext uri="{FF2B5EF4-FFF2-40B4-BE49-F238E27FC236}">
                <a16:creationId xmlns:a16="http://schemas.microsoft.com/office/drawing/2014/main" id="{CA884CE9-A272-EF45-F2AA-12466969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898" y="3568247"/>
            <a:ext cx="4336867" cy="223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eep learning consulting | Fast Data Science">
            <a:extLst>
              <a:ext uri="{FF2B5EF4-FFF2-40B4-BE49-F238E27FC236}">
                <a16:creationId xmlns:a16="http://schemas.microsoft.com/office/drawing/2014/main" id="{17008F15-4432-FD2F-B8E0-E45CBE308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429" y="3568247"/>
            <a:ext cx="4729571" cy="276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88865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DIA Deconvolution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669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Interesting looking methods (from metabolomics and proteomics)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C39B1E-5EC1-9378-D194-BD418C614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11" y="2199543"/>
            <a:ext cx="4795852" cy="17544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03ABB4-5DBD-CB53-068B-FD59767C7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6338" y="4299439"/>
            <a:ext cx="3919537" cy="22717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E78C52-3208-9274-3522-71307C003A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5626" y="2021682"/>
            <a:ext cx="5278742" cy="24277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75D6AA-359F-F068-ABC6-B9FD10C0C695}"/>
              </a:ext>
            </a:extLst>
          </p:cNvPr>
          <p:cNvSpPr txBox="1"/>
          <p:nvPr/>
        </p:nvSpPr>
        <p:spPr>
          <a:xfrm>
            <a:off x="9979268" y="4681674"/>
            <a:ext cx="1854865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6"/>
              </a:rPr>
              <a:t>Alka et al. (2022)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3AB5FA-5F98-BB94-F4BD-79629D8B61E8}"/>
              </a:ext>
            </a:extLst>
          </p:cNvPr>
          <p:cNvSpPr txBox="1"/>
          <p:nvPr/>
        </p:nvSpPr>
        <p:spPr>
          <a:xfrm>
            <a:off x="7610628" y="6236721"/>
            <a:ext cx="1621295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7"/>
              </a:rPr>
              <a:t>He et al. (2022)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1FEF1-7259-A340-B645-75E861B27261}"/>
              </a:ext>
            </a:extLst>
          </p:cNvPr>
          <p:cNvSpPr txBox="1"/>
          <p:nvPr/>
        </p:nvSpPr>
        <p:spPr>
          <a:xfrm>
            <a:off x="263189" y="4264792"/>
            <a:ext cx="2233826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8"/>
              </a:rPr>
              <a:t>Stancliffe et al. (2021)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388968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DIA Deconvolution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MSdeconvolve – work is progress…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Our ViMMS framework seemed a good place to test DIA methods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We have designed methods that work effectively in simulation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But are only marginally better than MSdial in real data</a:t>
            </a:r>
          </a:p>
        </p:txBody>
      </p:sp>
    </p:spTree>
    <p:extLst>
      <p:ext uri="{BB962C8B-B14F-4D97-AF65-F5344CB8AC3E}">
        <p14:creationId xmlns:p14="http://schemas.microsoft.com/office/powerpoint/2010/main" val="341323288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LC-MS/MS Metabolomics Flowchart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BB23A5-3EAD-6CC7-21EE-55FA2F298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837" y="1752895"/>
            <a:ext cx="8484325" cy="456571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23C6949-EF32-08E2-C02F-4E4A43FCEC83}"/>
              </a:ext>
            </a:extLst>
          </p:cNvPr>
          <p:cNvSpPr/>
          <p:nvPr/>
        </p:nvSpPr>
        <p:spPr>
          <a:xfrm>
            <a:off x="7625870" y="1595369"/>
            <a:ext cx="3007296" cy="2740777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783426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Annotation &amp; Molecular Networking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Aft>
                <a:spcPts val="667"/>
              </a:spcAft>
              <a:buNone/>
            </a:pPr>
            <a:r>
              <a:rPr lang="en-US" sz="2300" b="1" u="sng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Big Questions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How do we identify and create networks of metabolites?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Can we trust that these annotations are real?</a:t>
            </a:r>
          </a:p>
          <a:p>
            <a:pPr marL="0" indent="0">
              <a:spcAft>
                <a:spcPts val="667"/>
              </a:spcAft>
              <a:buNone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spcAft>
                <a:spcPts val="667"/>
              </a:spcAft>
              <a:buNone/>
            </a:pPr>
            <a:r>
              <a:rPr lang="en-US" sz="2300" b="1" u="sng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AI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Probably the area with the most existing use of AI in metabolomics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 lot of database sorting and scoring, which we could also loosely call AI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Most methods rely heavily on databases, but how accurate are the databases?</a:t>
            </a:r>
          </a:p>
        </p:txBody>
      </p:sp>
    </p:spTree>
    <p:extLst>
      <p:ext uri="{BB962C8B-B14F-4D97-AF65-F5344CB8AC3E}">
        <p14:creationId xmlns:p14="http://schemas.microsoft.com/office/powerpoint/2010/main" val="108218443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Spectral Matching – Spec2Vec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Comparing spectra is commonly done via methods such as Cosine similarly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 measure usually work well for two similar spectra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But they struggle for two more different, but structurally linked spectra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899E34-60F6-53B6-21FD-6209BBC25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570" y="3523076"/>
            <a:ext cx="6590900" cy="26437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EA7A5C-F80A-7F23-92C4-A95AFB041921}"/>
              </a:ext>
            </a:extLst>
          </p:cNvPr>
          <p:cNvSpPr txBox="1"/>
          <p:nvPr/>
        </p:nvSpPr>
        <p:spPr>
          <a:xfrm>
            <a:off x="9615470" y="6198750"/>
            <a:ext cx="2114726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Huber et al. (2021a)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734473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Spectral Matching – Spec2Vec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Spec2Vec is based on a common technique from Natural Language Processing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They create word embeddings which link groups of words together based on how they are used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DCBC55-08C1-B0BC-179F-C80F55648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762" y="3059723"/>
            <a:ext cx="5882475" cy="336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9593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Spectral Matching – Spec2Vec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In the context of spectra, ‘word’ embeddings link related fragmentation spectra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This is partially how ChatGPT understands relationships between similar words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Think about spectral patterns that are the same, but with different base masses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2182D1-4208-0E01-8057-2797271DD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227" y="3322341"/>
            <a:ext cx="7350063" cy="353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5261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Spectral Matching – MS2DeepScore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MS2DeepScore extends this by using a Deep Neural Network to create the embeddings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FE538C-DE25-0DBF-5BE0-F29D102C5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377" y="2327445"/>
            <a:ext cx="7754446" cy="44035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8B9A04-4E93-3D01-0397-025A839F95DC}"/>
              </a:ext>
            </a:extLst>
          </p:cNvPr>
          <p:cNvSpPr txBox="1"/>
          <p:nvPr/>
        </p:nvSpPr>
        <p:spPr>
          <a:xfrm>
            <a:off x="9936751" y="6273030"/>
            <a:ext cx="2146581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Huber et al. (2021b)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40167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Spectral Matching – MS2Query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MS2Query makes use of MS2DeepScore and the precursor intensity to search libraries for analogues – non-exact matches with high chemical similarity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4CAD94-BE7F-80F5-F96E-148231CC1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819" y="2637921"/>
            <a:ext cx="7620000" cy="30599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8B9A04-4E93-3D01-0397-025A839F95DC}"/>
              </a:ext>
            </a:extLst>
          </p:cNvPr>
          <p:cNvSpPr txBox="1"/>
          <p:nvPr/>
        </p:nvSpPr>
        <p:spPr>
          <a:xfrm>
            <a:off x="9816819" y="6207715"/>
            <a:ext cx="2146581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De Jong et al. (2023)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240936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Spectra Prediction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SIRIUS4 and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CSI:FingerID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provide a way of identifying metabolites from their spectra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My creating fragmentation trees, the observed fragmentation spectra can be explained and linked to potential metabolite structures.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Can these methods be combined with physics (chemistry?) informed ML?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These approaches are popular in computational biology, engineering,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etc</a:t>
            </a: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EA7A5C-F80A-7F23-92C4-A95AFB041921}"/>
              </a:ext>
            </a:extLst>
          </p:cNvPr>
          <p:cNvSpPr txBox="1"/>
          <p:nvPr/>
        </p:nvSpPr>
        <p:spPr>
          <a:xfrm>
            <a:off x="7357918" y="5828251"/>
            <a:ext cx="2216918" cy="646331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Dührkop et al. (2015)</a:t>
            </a:r>
            <a:endParaRPr lang="en-GB" dirty="0"/>
          </a:p>
          <a:p>
            <a:r>
              <a:rPr lang="en-GB" dirty="0">
                <a:hlinkClick r:id="rId4"/>
              </a:rPr>
              <a:t>Dührkop et al. (2019)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3A6778-48FF-37E1-2EFA-DA3F5BCAE4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800" y="4639827"/>
            <a:ext cx="5231423" cy="18347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9B0FB5-5296-B3C7-3E26-626F0788B6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6354" y="4541020"/>
            <a:ext cx="6082445" cy="82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763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a Neural Network?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Essentially Neural Networks are a load of linear regression models stuck together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Like other regression models we have input data (X) and output data (y), although they is much more flexible</a:t>
            </a:r>
          </a:p>
        </p:txBody>
      </p:sp>
      <p:pic>
        <p:nvPicPr>
          <p:cNvPr id="2" name="Picture 2" descr="Building A Deep Learning Model using Keras | by Jaz Allibhai | Towards Data  Science">
            <a:extLst>
              <a:ext uri="{FF2B5EF4-FFF2-40B4-BE49-F238E27FC236}">
                <a16:creationId xmlns:a16="http://schemas.microsoft.com/office/drawing/2014/main" id="{CA884CE9-A272-EF45-F2AA-12466969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713" y="3375746"/>
            <a:ext cx="5858952" cy="301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71390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Spectra Prediction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7198946" cy="2993577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Modern methods have used transformers to similarly attempt to predict spectra from chemicals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Transformers are a key elements of ChatGPT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Impressively this models contains over 400 million trainable parameters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EA7A5C-F80A-7F23-92C4-A95AFB041921}"/>
              </a:ext>
            </a:extLst>
          </p:cNvPr>
          <p:cNvSpPr txBox="1"/>
          <p:nvPr/>
        </p:nvSpPr>
        <p:spPr>
          <a:xfrm>
            <a:off x="9442938" y="6151417"/>
            <a:ext cx="2409093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Shrivastava et al. (2021)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E3FF21-CC2A-AD80-9C9E-E2C2B9007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364" y="4671419"/>
            <a:ext cx="6381567" cy="19377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F4F850-B9BD-007F-071A-A5892C627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6181" y="953005"/>
            <a:ext cx="4174972" cy="377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3940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Transformers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799" y="1604801"/>
            <a:ext cx="11612685" cy="1023308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Transformers are based on the idea of attention and multi-head attention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 Deep Neural Network learns how words refer to each other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EA7A5C-F80A-7F23-92C4-A95AFB041921}"/>
              </a:ext>
            </a:extLst>
          </p:cNvPr>
          <p:cNvSpPr txBox="1"/>
          <p:nvPr/>
        </p:nvSpPr>
        <p:spPr>
          <a:xfrm>
            <a:off x="9917723" y="5500005"/>
            <a:ext cx="1872761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Jay </a:t>
            </a:r>
            <a:r>
              <a:rPr lang="en-GB" dirty="0" err="1">
                <a:hlinkClick r:id="rId3"/>
              </a:rPr>
              <a:t>Alammar</a:t>
            </a:r>
            <a:r>
              <a:rPr lang="en-GB" dirty="0">
                <a:hlinkClick r:id="rId3"/>
              </a:rPr>
              <a:t> Blog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E6FDDE-7C46-7D18-639D-A6ACE262B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315" y="2816672"/>
            <a:ext cx="3479676" cy="314618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15737D-8EF5-511D-9E6A-CF6F3B0ACEA2}"/>
              </a:ext>
            </a:extLst>
          </p:cNvPr>
          <p:cNvSpPr txBox="1">
            <a:spLocks/>
          </p:cNvSpPr>
          <p:nvPr/>
        </p:nvSpPr>
        <p:spPr>
          <a:xfrm>
            <a:off x="1306829" y="6151417"/>
            <a:ext cx="1507155" cy="493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67"/>
              </a:spcAft>
              <a:buNone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Attention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A757E25-6FA9-B535-7FB5-05A56C79ECAE}"/>
              </a:ext>
            </a:extLst>
          </p:cNvPr>
          <p:cNvSpPr txBox="1">
            <a:spLocks/>
          </p:cNvSpPr>
          <p:nvPr/>
        </p:nvSpPr>
        <p:spPr>
          <a:xfrm>
            <a:off x="6224660" y="6151416"/>
            <a:ext cx="3314994" cy="493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67"/>
              </a:spcAft>
              <a:buNone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Multi-Head Attention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220F02-87BB-3D56-2770-CE80C767B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816672"/>
            <a:ext cx="3306515" cy="299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66924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Molecular Networking via MS2LDA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6662615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Like the spectral matching methods, MS2LDA used word embeddings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Similarly to Netflix type algorithms, it tries to learn patterns that replicate across spectra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MS2LDA then uses these patterns to learn underlying spectral networks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Could transformer architectures be used here?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Could AI based networking approaches also be useful?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EA7A5C-F80A-7F23-92C4-A95AFB041921}"/>
              </a:ext>
            </a:extLst>
          </p:cNvPr>
          <p:cNvSpPr txBox="1"/>
          <p:nvPr/>
        </p:nvSpPr>
        <p:spPr>
          <a:xfrm>
            <a:off x="9122228" y="6276676"/>
            <a:ext cx="2841172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van der Hooft et al. (2016)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8AF36F-3190-618B-0ACA-CF6D30834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286" y="1997204"/>
            <a:ext cx="4746114" cy="4005672"/>
          </a:xfrm>
          <a:prstGeom prst="rect">
            <a:avLst/>
          </a:prstGeom>
        </p:spPr>
      </p:pic>
      <p:pic>
        <p:nvPicPr>
          <p:cNvPr id="4" name="Picture 2" descr="Banner">
            <a:extLst>
              <a:ext uri="{FF2B5EF4-FFF2-40B4-BE49-F238E27FC236}">
                <a16:creationId xmlns:a16="http://schemas.microsoft.com/office/drawing/2014/main" id="{594C82C0-973A-BC5E-AD32-20C0256EC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543"/>
          <a:stretch/>
        </p:blipFill>
        <p:spPr bwMode="auto">
          <a:xfrm>
            <a:off x="9403784" y="211992"/>
            <a:ext cx="2559616" cy="168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23665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Are our annotations correct?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Whether annotations, or even analogues, are correct is one of the biggest challenges in metabolomics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Only around 2.5% of know natural products are on GNPS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Therefore, few spectral matches are ever found</a:t>
            </a:r>
          </a:p>
        </p:txBody>
      </p:sp>
    </p:spTree>
    <p:extLst>
      <p:ext uri="{BB962C8B-B14F-4D97-AF65-F5344CB8AC3E}">
        <p14:creationId xmlns:p14="http://schemas.microsoft.com/office/powerpoint/2010/main" val="428932396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Are our annotations correct?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Statistical False Discovery Rates (FDR) tell us how often our annotations are likely to incorrect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Estimating them when we only know 2.5% of natural products is difficult though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Could generative AI be useful here?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EA7A5C-F80A-7F23-92C4-A95AFB041921}"/>
              </a:ext>
            </a:extLst>
          </p:cNvPr>
          <p:cNvSpPr txBox="1"/>
          <p:nvPr/>
        </p:nvSpPr>
        <p:spPr>
          <a:xfrm>
            <a:off x="3251181" y="6259320"/>
            <a:ext cx="2340010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err="1"/>
              <a:t>Scheubert</a:t>
            </a:r>
            <a:r>
              <a:rPr lang="en-GB" dirty="0"/>
              <a:t> et al. (2017)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1B8808-FF42-7353-91A5-E2EDE8E14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958" y="2895734"/>
            <a:ext cx="5280026" cy="383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640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LC-MS/MS Metabolomics Flowchart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BB23A5-3EAD-6CC7-21EE-55FA2F298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837" y="1752895"/>
            <a:ext cx="8484325" cy="456571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23C6949-EF32-08E2-C02F-4E4A43FCEC83}"/>
              </a:ext>
            </a:extLst>
          </p:cNvPr>
          <p:cNvSpPr/>
          <p:nvPr/>
        </p:nvSpPr>
        <p:spPr>
          <a:xfrm>
            <a:off x="1079863" y="3779521"/>
            <a:ext cx="10023566" cy="2846980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864451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Statistical Analysis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 statistical analysis part of the metabolomics pipeline intuitively seems like the ideal place to implement AI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Lots of pipelines include Random Forests or Gradient Boosting Machines</a:t>
            </a:r>
          </a:p>
        </p:txBody>
      </p:sp>
    </p:spTree>
    <p:extLst>
      <p:ext uri="{BB962C8B-B14F-4D97-AF65-F5344CB8AC3E}">
        <p14:creationId xmlns:p14="http://schemas.microsoft.com/office/powerpoint/2010/main" val="273324223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Statistical Analysis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 statistical analysis part of the metabolomics pipeline intuitively seems like the ideal place to implement AI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Lots of pipelines include Random Forests or Gradient Boosting Machines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Personally, I am not convinced…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Does identifying 1,000 </a:t>
            </a:r>
            <a:r>
              <a:rPr lang="en-US" sz="2300" u="sng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potential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biomarkers in a Random Forest really help? </a:t>
            </a:r>
            <a:r>
              <a:rPr lang="en-US" sz="2300" i="1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Not much? Maybe I am too harsh…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What is you FDR of these biomarkers? </a:t>
            </a:r>
            <a:r>
              <a:rPr lang="en-US" sz="2300" i="1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95%+ 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Surely a model with 95-100% accuracy is good? </a:t>
            </a:r>
            <a:r>
              <a:rPr lang="en-US" sz="2300" i="1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Almost always no</a:t>
            </a:r>
          </a:p>
        </p:txBody>
      </p:sp>
    </p:spTree>
    <p:extLst>
      <p:ext uri="{BB962C8B-B14F-4D97-AF65-F5344CB8AC3E}">
        <p14:creationId xmlns:p14="http://schemas.microsoft.com/office/powerpoint/2010/main" val="16184906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Statistical Analysis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Remember this slide?</a:t>
            </a:r>
            <a:endParaRPr lang="en-US" sz="2300" i="1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FE228D-9C39-846C-787E-7387B3E26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376" y="2250832"/>
            <a:ext cx="7409248" cy="4167702"/>
          </a:xfrm>
          <a:prstGeom prst="rect">
            <a:avLst/>
          </a:prstGeom>
          <a:ln w="254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68085109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Statistical Analysis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Remember this slide?</a:t>
            </a:r>
            <a:endParaRPr lang="en-US" sz="2300" i="1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FE228D-9C39-846C-787E-7387B3E26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376" y="2250832"/>
            <a:ext cx="7409248" cy="4167702"/>
          </a:xfrm>
          <a:prstGeom prst="rect">
            <a:avLst/>
          </a:prstGeom>
          <a:ln w="25400">
            <a:solidFill>
              <a:schemeClr val="tx2"/>
            </a:solidFill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1AC8601-A89E-974F-9B8A-8BA5B5660557}"/>
              </a:ext>
            </a:extLst>
          </p:cNvPr>
          <p:cNvCxnSpPr>
            <a:cxnSpLocks/>
          </p:cNvCxnSpPr>
          <p:nvPr/>
        </p:nvCxnSpPr>
        <p:spPr>
          <a:xfrm flipH="1">
            <a:off x="5961185" y="1906912"/>
            <a:ext cx="3701561" cy="282335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023D630-6AAB-283D-79E7-485FAA43AA70}"/>
              </a:ext>
            </a:extLst>
          </p:cNvPr>
          <p:cNvSpPr txBox="1"/>
          <p:nvPr/>
        </p:nvSpPr>
        <p:spPr>
          <a:xfrm>
            <a:off x="8411436" y="439466"/>
            <a:ext cx="2921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your Random Forest doesn’t give you near 100% accuracy here, then you probably have a coding bug</a:t>
            </a:r>
          </a:p>
        </p:txBody>
      </p:sp>
    </p:spTree>
    <p:extLst>
      <p:ext uri="{BB962C8B-B14F-4D97-AF65-F5344CB8AC3E}">
        <p14:creationId xmlns:p14="http://schemas.microsoft.com/office/powerpoint/2010/main" val="2838332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a Neural Network?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Essentially Neural Networks are a load of linear regression models stuck together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Like other regression models we have input data (X) and output data (y), although they is much more flexible</a:t>
            </a:r>
          </a:p>
        </p:txBody>
      </p:sp>
      <p:pic>
        <p:nvPicPr>
          <p:cNvPr id="2" name="Picture 2" descr="Building A Deep Learning Model using Keras | by Jaz Allibhai | Towards Data  Science">
            <a:extLst>
              <a:ext uri="{FF2B5EF4-FFF2-40B4-BE49-F238E27FC236}">
                <a16:creationId xmlns:a16="http://schemas.microsoft.com/office/drawing/2014/main" id="{CA884CE9-A272-EF45-F2AA-12466969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713" y="3375746"/>
            <a:ext cx="5858952" cy="301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1E603BC-0700-B37F-7BD7-6A1E617984BA}"/>
              </a:ext>
            </a:extLst>
          </p:cNvPr>
          <p:cNvSpPr/>
          <p:nvPr/>
        </p:nvSpPr>
        <p:spPr>
          <a:xfrm>
            <a:off x="3729713" y="3876267"/>
            <a:ext cx="925948" cy="1836555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5C2E6E-C759-5385-FB1E-6493DE4EA66F}"/>
              </a:ext>
            </a:extLst>
          </p:cNvPr>
          <p:cNvSpPr txBox="1"/>
          <p:nvPr/>
        </p:nvSpPr>
        <p:spPr>
          <a:xfrm>
            <a:off x="1898997" y="4050208"/>
            <a:ext cx="1706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 Data</a:t>
            </a:r>
          </a:p>
        </p:txBody>
      </p:sp>
    </p:spTree>
    <p:extLst>
      <p:ext uri="{BB962C8B-B14F-4D97-AF65-F5344CB8AC3E}">
        <p14:creationId xmlns:p14="http://schemas.microsoft.com/office/powerpoint/2010/main" val="425383867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Statistical Analysis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Remember this slide?</a:t>
            </a:r>
            <a:endParaRPr lang="en-US" sz="2300" i="1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FE228D-9C39-846C-787E-7387B3E26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376" y="2250832"/>
            <a:ext cx="7409248" cy="4167702"/>
          </a:xfrm>
          <a:prstGeom prst="rect">
            <a:avLst/>
          </a:prstGeom>
          <a:ln w="25400">
            <a:solidFill>
              <a:schemeClr val="tx2"/>
            </a:solidFill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1AC8601-A89E-974F-9B8A-8BA5B5660557}"/>
              </a:ext>
            </a:extLst>
          </p:cNvPr>
          <p:cNvCxnSpPr>
            <a:cxnSpLocks/>
          </p:cNvCxnSpPr>
          <p:nvPr/>
        </p:nvCxnSpPr>
        <p:spPr>
          <a:xfrm flipH="1">
            <a:off x="5961185" y="1906912"/>
            <a:ext cx="3701561" cy="282335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DF04FB1-D175-B799-3670-4892EC3AC20D}"/>
              </a:ext>
            </a:extLst>
          </p:cNvPr>
          <p:cNvSpPr txBox="1"/>
          <p:nvPr/>
        </p:nvSpPr>
        <p:spPr>
          <a:xfrm>
            <a:off x="9302390" y="2686380"/>
            <a:ext cx="2250702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would you tell which were the true biomarkers to investigate? Would</a:t>
            </a:r>
            <a:r>
              <a:rPr lang="en-GB" dirty="0">
                <a:solidFill>
                  <a:srgbClr val="FF0000"/>
                </a:solidFill>
                <a:latin typeface="Calibri" panose="020F0502020204030204"/>
              </a:rPr>
              <a:t> a t-test not work just as well?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A08505-E256-BF96-8456-14C45C393E09}"/>
              </a:ext>
            </a:extLst>
          </p:cNvPr>
          <p:cNvSpPr txBox="1"/>
          <p:nvPr/>
        </p:nvSpPr>
        <p:spPr>
          <a:xfrm>
            <a:off x="8411436" y="439466"/>
            <a:ext cx="2921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your Random Forest doesn’t give you near 100% accuracy here, then you probably have a coding bug</a:t>
            </a:r>
          </a:p>
        </p:txBody>
      </p:sp>
    </p:spTree>
    <p:extLst>
      <p:ext uri="{BB962C8B-B14F-4D97-AF65-F5344CB8AC3E}">
        <p14:creationId xmlns:p14="http://schemas.microsoft.com/office/powerpoint/2010/main" val="33661277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Statistical Analysis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Remember this slide?</a:t>
            </a:r>
            <a:endParaRPr lang="en-US" sz="2300" i="1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FE228D-9C39-846C-787E-7387B3E26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376" y="2250832"/>
            <a:ext cx="7409248" cy="4167702"/>
          </a:xfrm>
          <a:prstGeom prst="rect">
            <a:avLst/>
          </a:prstGeom>
          <a:ln w="25400">
            <a:solidFill>
              <a:schemeClr val="tx2"/>
            </a:solidFill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1AC8601-A89E-974F-9B8A-8BA5B5660557}"/>
              </a:ext>
            </a:extLst>
          </p:cNvPr>
          <p:cNvCxnSpPr>
            <a:cxnSpLocks/>
          </p:cNvCxnSpPr>
          <p:nvPr/>
        </p:nvCxnSpPr>
        <p:spPr>
          <a:xfrm flipH="1">
            <a:off x="5961185" y="1906912"/>
            <a:ext cx="3701561" cy="282335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9982BAD-05BF-0FAD-BD28-0FA022246CD5}"/>
              </a:ext>
            </a:extLst>
          </p:cNvPr>
          <p:cNvSpPr txBox="1"/>
          <p:nvPr/>
        </p:nvSpPr>
        <p:spPr>
          <a:xfrm>
            <a:off x="8411436" y="439466"/>
            <a:ext cx="2921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your Random Forest doesn’t give you near 100% accuracy here, then you probably have a coding bug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04FB1-D175-B799-3670-4892EC3AC20D}"/>
              </a:ext>
            </a:extLst>
          </p:cNvPr>
          <p:cNvSpPr txBox="1"/>
          <p:nvPr/>
        </p:nvSpPr>
        <p:spPr>
          <a:xfrm>
            <a:off x="9302390" y="2686380"/>
            <a:ext cx="2250702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would you tell which were the true biomarkers to investigate? Would</a:t>
            </a:r>
            <a:r>
              <a:rPr lang="en-GB" dirty="0">
                <a:solidFill>
                  <a:srgbClr val="FF0000"/>
                </a:solidFill>
                <a:latin typeface="Calibri" panose="020F0502020204030204"/>
              </a:rPr>
              <a:t> a t-test not work just as well?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DCFD9F-D320-1C26-AC0A-D2AC87E5BE46}"/>
              </a:ext>
            </a:extLst>
          </p:cNvPr>
          <p:cNvSpPr txBox="1"/>
          <p:nvPr/>
        </p:nvSpPr>
        <p:spPr>
          <a:xfrm>
            <a:off x="9302390" y="4876254"/>
            <a:ext cx="2250702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FF0000"/>
                </a:solidFill>
                <a:latin typeface="Calibri" panose="020F0502020204030204"/>
              </a:rPr>
              <a:t>A Deep Neural Network would almost certainly improve accuracy, but is that useful? No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330416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Statistical Analysis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For me the focus of statistical analysis in metabolomics should be away from AI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Better understanding of causality seems improve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Understanding experimental design and more importantly understanding what your experiment even has the ability to show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Its also important that statistical analysis methods keep up to date with new advances in MS and the data new MS are able to acquire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26724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Can we combine stages?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D24EE6-270E-A225-8F22-0263081FB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837" y="1752895"/>
            <a:ext cx="8484325" cy="4565717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66DB04A-4D4B-7F55-1410-77EB5D108821}"/>
              </a:ext>
            </a:extLst>
          </p:cNvPr>
          <p:cNvSpPr/>
          <p:nvPr/>
        </p:nvSpPr>
        <p:spPr>
          <a:xfrm>
            <a:off x="905692" y="1550758"/>
            <a:ext cx="10023566" cy="270471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12425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Combined Approaches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Can combining the development of approaches offer an interesting avenue for AI?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AI allows us to process huge amounts of data at the same time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Can improved data acquisition strategies lead to better downstream methods?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Would MSN or DDA-DIA hybrid approaches combined with peak picking and annotation help improve experimental results?</a:t>
            </a:r>
          </a:p>
        </p:txBody>
      </p:sp>
    </p:spTree>
    <p:extLst>
      <p:ext uri="{BB962C8B-B14F-4D97-AF65-F5344CB8AC3E}">
        <p14:creationId xmlns:p14="http://schemas.microsoft.com/office/powerpoint/2010/main" val="401837646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Conclusions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Metabolomics data is messy, AI can help but it can be dangerous as well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To use AI effectively, we need to collect better data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Or use AI methods that can take chemical processes more accurately into account, e.g., physic informed machine learning style approaches</a:t>
            </a:r>
          </a:p>
        </p:txBody>
      </p:sp>
      <p:pic>
        <p:nvPicPr>
          <p:cNvPr id="1026" name="Picture 2" descr="Deep metabolome: Applications of deep learning in metabolomics -  ScienceDirect">
            <a:extLst>
              <a:ext uri="{FF2B5EF4-FFF2-40B4-BE49-F238E27FC236}">
                <a16:creationId xmlns:a16="http://schemas.microsoft.com/office/drawing/2014/main" id="{3302B519-F648-23C3-09B7-9D9C0D0C8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076" y="4597775"/>
            <a:ext cx="5609048" cy="214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BE1B96-E847-6A1F-0F51-F200D4E75E7D}"/>
              </a:ext>
            </a:extLst>
          </p:cNvPr>
          <p:cNvSpPr txBox="1"/>
          <p:nvPr/>
        </p:nvSpPr>
        <p:spPr>
          <a:xfrm>
            <a:off x="9838592" y="6276676"/>
            <a:ext cx="2124808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Pomyen et al. (2020)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628156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e Gilbert Scott Building">
            <a:extLst>
              <a:ext uri="{FF2B5EF4-FFF2-40B4-BE49-F238E27FC236}">
                <a16:creationId xmlns:a16="http://schemas.microsoft.com/office/drawing/2014/main" id="{0A9F26CD-2426-514B-885A-BDDCCFCF9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3162" y="1604800"/>
            <a:ext cx="6984068" cy="4479477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753165" y="1604800"/>
            <a:ext cx="5577298" cy="67207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Thanks for Listening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4294967295"/>
          </p:nvPr>
        </p:nvSpPr>
        <p:spPr>
          <a:xfrm>
            <a:off x="753163" y="2180861"/>
            <a:ext cx="6984068" cy="390341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endParaRPr lang="en-US" kern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Let me know if you have any questions</a:t>
            </a:r>
          </a:p>
          <a:p>
            <a:pPr marL="0" indent="0">
              <a:buNone/>
            </a:pPr>
            <a:endParaRPr lang="en-US" kern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Or feel free to reach out at: </a:t>
            </a:r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hlinkClick r:id="rId4"/>
              </a:rPr>
              <a:t>Vinny.Davies@Glasgow.ac.uk</a:t>
            </a:r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marL="0" indent="0">
              <a:buNone/>
            </a:pPr>
            <a:endParaRPr lang="en-US" kern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Slides available at:</a:t>
            </a:r>
          </a:p>
          <a:p>
            <a:pPr marL="0" indent="0">
              <a:buNone/>
            </a:pPr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hlinkClick r:id="rId5"/>
              </a:rPr>
              <a:t>https://github.com/vinnydavies/presentations/blob/master/EuroMetabolomics2024_VinnyDavies.pptx</a:t>
            </a:r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7014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a Neural Network?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Essentially Neural Networks are a load of linear regression models stuck together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Like other regression models we have input data (X) and output data (y), although they is much more flexible</a:t>
            </a:r>
          </a:p>
        </p:txBody>
      </p:sp>
      <p:pic>
        <p:nvPicPr>
          <p:cNvPr id="2" name="Picture 2" descr="Building A Deep Learning Model using Keras | by Jaz Allibhai | Towards Data  Science">
            <a:extLst>
              <a:ext uri="{FF2B5EF4-FFF2-40B4-BE49-F238E27FC236}">
                <a16:creationId xmlns:a16="http://schemas.microsoft.com/office/drawing/2014/main" id="{CA884CE9-A272-EF45-F2AA-12466969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713" y="3375746"/>
            <a:ext cx="5858952" cy="301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7F96AA4-F1C1-BD1E-D22F-67082FFA18FB}"/>
              </a:ext>
            </a:extLst>
          </p:cNvPr>
          <p:cNvSpPr/>
          <p:nvPr/>
        </p:nvSpPr>
        <p:spPr>
          <a:xfrm>
            <a:off x="8310421" y="3806852"/>
            <a:ext cx="925948" cy="1836555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11B5BB-CD77-DEB7-8F04-9A3AF19A8356}"/>
              </a:ext>
            </a:extLst>
          </p:cNvPr>
          <p:cNvSpPr txBox="1"/>
          <p:nvPr/>
        </p:nvSpPr>
        <p:spPr>
          <a:xfrm>
            <a:off x="9440620" y="3997956"/>
            <a:ext cx="17068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 Data</a:t>
            </a:r>
          </a:p>
        </p:txBody>
      </p:sp>
    </p:spTree>
    <p:extLst>
      <p:ext uri="{BB962C8B-B14F-4D97-AF65-F5344CB8AC3E}">
        <p14:creationId xmlns:p14="http://schemas.microsoft.com/office/powerpoint/2010/main" val="2592305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a Neural Network?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Essentially Neural Networks are a load of linear regression models stuck together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Like other regression models we have input data (X) and output data (y), although they is much more flexible</a:t>
            </a:r>
          </a:p>
        </p:txBody>
      </p:sp>
      <p:pic>
        <p:nvPicPr>
          <p:cNvPr id="2" name="Picture 2" descr="Building A Deep Learning Model using Keras | by Jaz Allibhai | Towards Data  Science">
            <a:extLst>
              <a:ext uri="{FF2B5EF4-FFF2-40B4-BE49-F238E27FC236}">
                <a16:creationId xmlns:a16="http://schemas.microsoft.com/office/drawing/2014/main" id="{CA884CE9-A272-EF45-F2AA-12466969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713" y="3375746"/>
            <a:ext cx="5858952" cy="301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7F96AA4-F1C1-BD1E-D22F-67082FFA18FB}"/>
              </a:ext>
            </a:extLst>
          </p:cNvPr>
          <p:cNvSpPr/>
          <p:nvPr/>
        </p:nvSpPr>
        <p:spPr>
          <a:xfrm>
            <a:off x="4739907" y="3037115"/>
            <a:ext cx="3689990" cy="3693885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11B5BB-CD77-DEB7-8F04-9A3AF19A8356}"/>
              </a:ext>
            </a:extLst>
          </p:cNvPr>
          <p:cNvSpPr txBox="1"/>
          <p:nvPr/>
        </p:nvSpPr>
        <p:spPr>
          <a:xfrm>
            <a:off x="8155840" y="2804881"/>
            <a:ext cx="32175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Hidden Layers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(not collected data)</a:t>
            </a:r>
          </a:p>
        </p:txBody>
      </p:sp>
    </p:spTree>
    <p:extLst>
      <p:ext uri="{BB962C8B-B14F-4D97-AF65-F5344CB8AC3E}">
        <p14:creationId xmlns:p14="http://schemas.microsoft.com/office/powerpoint/2010/main" val="4143422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a Neural Network?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Essentially Neural Networks are a load of linear regression models stuck together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Like other regression models we have input data (X) and output data (y), although they is much more flexible</a:t>
            </a:r>
          </a:p>
        </p:txBody>
      </p:sp>
      <p:pic>
        <p:nvPicPr>
          <p:cNvPr id="2" name="Picture 2" descr="Building A Deep Learning Model using Keras | by Jaz Allibhai | Towards Data  Science">
            <a:extLst>
              <a:ext uri="{FF2B5EF4-FFF2-40B4-BE49-F238E27FC236}">
                <a16:creationId xmlns:a16="http://schemas.microsoft.com/office/drawing/2014/main" id="{CA884CE9-A272-EF45-F2AA-12466969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713" y="3375746"/>
            <a:ext cx="5858952" cy="301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A6A9603-EA15-F90C-95E9-1B65A522C860}"/>
              </a:ext>
            </a:extLst>
          </p:cNvPr>
          <p:cNvSpPr/>
          <p:nvPr/>
        </p:nvSpPr>
        <p:spPr>
          <a:xfrm rot="20797854">
            <a:off x="4400090" y="4024053"/>
            <a:ext cx="1112291" cy="164780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024B54-C721-E92E-CABB-F643696C2616}"/>
                  </a:ext>
                </a:extLst>
              </p:cNvPr>
              <p:cNvSpPr txBox="1"/>
              <p:nvPr/>
            </p:nvSpPr>
            <p:spPr>
              <a:xfrm>
                <a:off x="3930473" y="4046225"/>
                <a:ext cx="5595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024B54-C721-E92E-CABB-F643696C2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473" y="4046225"/>
                <a:ext cx="55959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1EC195-7C50-1258-8410-7EECFB9EFF2C}"/>
                  </a:ext>
                </a:extLst>
              </p:cNvPr>
              <p:cNvSpPr txBox="1"/>
              <p:nvPr/>
            </p:nvSpPr>
            <p:spPr>
              <a:xfrm>
                <a:off x="3926914" y="4594869"/>
                <a:ext cx="5595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1EC195-7C50-1258-8410-7EECFB9EF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914" y="4594869"/>
                <a:ext cx="559590" cy="400110"/>
              </a:xfrm>
              <a:prstGeom prst="rect">
                <a:avLst/>
              </a:prstGeom>
              <a:blipFill>
                <a:blip r:embed="rId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B13065-1332-9CE7-F85C-4233FDCB315C}"/>
                  </a:ext>
                </a:extLst>
              </p:cNvPr>
              <p:cNvSpPr txBox="1"/>
              <p:nvPr/>
            </p:nvSpPr>
            <p:spPr>
              <a:xfrm>
                <a:off x="3926914" y="5096690"/>
                <a:ext cx="5595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B13065-1332-9CE7-F85C-4233FDCB3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914" y="5096690"/>
                <a:ext cx="559590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: Right 10">
            <a:extLst>
              <a:ext uri="{FF2B5EF4-FFF2-40B4-BE49-F238E27FC236}">
                <a16:creationId xmlns:a16="http://schemas.microsoft.com/office/drawing/2014/main" id="{342FAE8B-F22A-3416-B2D2-805FC706CF32}"/>
              </a:ext>
            </a:extLst>
          </p:cNvPr>
          <p:cNvSpPr/>
          <p:nvPr/>
        </p:nvSpPr>
        <p:spPr>
          <a:xfrm rot="19289809">
            <a:off x="4329760" y="4391103"/>
            <a:ext cx="1040112" cy="150101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E8F7C19-3C21-15BC-A4F6-25F87A9AB6F4}"/>
              </a:ext>
            </a:extLst>
          </p:cNvPr>
          <p:cNvSpPr/>
          <p:nvPr/>
        </p:nvSpPr>
        <p:spPr>
          <a:xfrm rot="18695364">
            <a:off x="4114488" y="4642007"/>
            <a:ext cx="1516633" cy="151792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D3415A-03E0-07E4-1E7E-D5FC46FB3502}"/>
                  </a:ext>
                </a:extLst>
              </p:cNvPr>
              <p:cNvSpPr txBox="1"/>
              <p:nvPr/>
            </p:nvSpPr>
            <p:spPr>
              <a:xfrm>
                <a:off x="5406524" y="3717426"/>
                <a:ext cx="559590" cy="413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D3415A-03E0-07E4-1E7E-D5FC46FB3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524" y="3717426"/>
                <a:ext cx="559590" cy="4135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B735FB-C261-8011-971C-6AC7D635BC12}"/>
                  </a:ext>
                </a:extLst>
              </p:cNvPr>
              <p:cNvSpPr txBox="1"/>
              <p:nvPr/>
            </p:nvSpPr>
            <p:spPr>
              <a:xfrm>
                <a:off x="177799" y="3690846"/>
                <a:ext cx="3507843" cy="1774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Regression model 1,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Layer 1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1,1</m:t>
                          </m:r>
                        </m:sub>
                      </m:sSub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1,1</m:t>
                          </m:r>
                        </m:sup>
                      </m:sSubSup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∑</m:t>
                          </m:r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  <m:sup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1,1</m:t>
                          </m:r>
                        </m:sup>
                      </m:sSubSup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GB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B735FB-C261-8011-971C-6AC7D635B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99" y="3690846"/>
                <a:ext cx="3507843" cy="1774397"/>
              </a:xfrm>
              <a:prstGeom prst="rect">
                <a:avLst/>
              </a:prstGeom>
              <a:blipFill>
                <a:blip r:embed="rId8"/>
                <a:stretch>
                  <a:fillRect l="-3472" t="-3082" b="-20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0241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a Neural Network?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Essentially Neural Networks are a load of linear regression models stuck together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Like other regression models we have input data (X) and output data (y), although they is much more flexible</a:t>
            </a:r>
          </a:p>
        </p:txBody>
      </p:sp>
      <p:pic>
        <p:nvPicPr>
          <p:cNvPr id="2" name="Picture 2" descr="Building A Deep Learning Model using Keras | by Jaz Allibhai | Towards Data  Science">
            <a:extLst>
              <a:ext uri="{FF2B5EF4-FFF2-40B4-BE49-F238E27FC236}">
                <a16:creationId xmlns:a16="http://schemas.microsoft.com/office/drawing/2014/main" id="{CA884CE9-A272-EF45-F2AA-12466969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713" y="3375746"/>
            <a:ext cx="5858952" cy="301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A6A9603-EA15-F90C-95E9-1B65A522C860}"/>
              </a:ext>
            </a:extLst>
          </p:cNvPr>
          <p:cNvSpPr/>
          <p:nvPr/>
        </p:nvSpPr>
        <p:spPr>
          <a:xfrm rot="20797854">
            <a:off x="4387042" y="4572696"/>
            <a:ext cx="1112291" cy="164780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024B54-C721-E92E-CABB-F643696C2616}"/>
                  </a:ext>
                </a:extLst>
              </p:cNvPr>
              <p:cNvSpPr txBox="1"/>
              <p:nvPr/>
            </p:nvSpPr>
            <p:spPr>
              <a:xfrm>
                <a:off x="3930473" y="4046225"/>
                <a:ext cx="5595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024B54-C721-E92E-CABB-F643696C2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473" y="4046225"/>
                <a:ext cx="55959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1EC195-7C50-1258-8410-7EECFB9EFF2C}"/>
                  </a:ext>
                </a:extLst>
              </p:cNvPr>
              <p:cNvSpPr txBox="1"/>
              <p:nvPr/>
            </p:nvSpPr>
            <p:spPr>
              <a:xfrm>
                <a:off x="3926914" y="4594869"/>
                <a:ext cx="5595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1EC195-7C50-1258-8410-7EECFB9EF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914" y="4594869"/>
                <a:ext cx="559590" cy="400110"/>
              </a:xfrm>
              <a:prstGeom prst="rect">
                <a:avLst/>
              </a:prstGeom>
              <a:blipFill>
                <a:blip r:embed="rId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B13065-1332-9CE7-F85C-4233FDCB315C}"/>
                  </a:ext>
                </a:extLst>
              </p:cNvPr>
              <p:cNvSpPr txBox="1"/>
              <p:nvPr/>
            </p:nvSpPr>
            <p:spPr>
              <a:xfrm>
                <a:off x="3926914" y="5096690"/>
                <a:ext cx="5595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B13065-1332-9CE7-F85C-4233FDCB3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914" y="5096690"/>
                <a:ext cx="559590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: Right 10">
            <a:extLst>
              <a:ext uri="{FF2B5EF4-FFF2-40B4-BE49-F238E27FC236}">
                <a16:creationId xmlns:a16="http://schemas.microsoft.com/office/drawing/2014/main" id="{342FAE8B-F22A-3416-B2D2-805FC706CF32}"/>
              </a:ext>
            </a:extLst>
          </p:cNvPr>
          <p:cNvSpPr/>
          <p:nvPr/>
        </p:nvSpPr>
        <p:spPr>
          <a:xfrm rot="886223">
            <a:off x="4385010" y="4267838"/>
            <a:ext cx="1040112" cy="150101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E8F7C19-3C21-15BC-A4F6-25F87A9AB6F4}"/>
              </a:ext>
            </a:extLst>
          </p:cNvPr>
          <p:cNvSpPr/>
          <p:nvPr/>
        </p:nvSpPr>
        <p:spPr>
          <a:xfrm rot="19382905">
            <a:off x="4297577" y="4908732"/>
            <a:ext cx="1194433" cy="114677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D3415A-03E0-07E4-1E7E-D5FC46FB3502}"/>
                  </a:ext>
                </a:extLst>
              </p:cNvPr>
              <p:cNvSpPr txBox="1"/>
              <p:nvPr/>
            </p:nvSpPr>
            <p:spPr>
              <a:xfrm>
                <a:off x="5394076" y="4259397"/>
                <a:ext cx="559590" cy="413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D3415A-03E0-07E4-1E7E-D5FC46FB3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076" y="4259397"/>
                <a:ext cx="559590" cy="4135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1C3383-243D-0A4B-C2FA-3D6D490C6856}"/>
                  </a:ext>
                </a:extLst>
              </p:cNvPr>
              <p:cNvSpPr txBox="1"/>
              <p:nvPr/>
            </p:nvSpPr>
            <p:spPr>
              <a:xfrm>
                <a:off x="177799" y="3690846"/>
                <a:ext cx="3507843" cy="1810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Regression model 2,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Layer 1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1,2</m:t>
                          </m:r>
                        </m:sub>
                      </m:sSub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1,2</m:t>
                          </m:r>
                        </m:sup>
                      </m:sSubSup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∑</m:t>
                          </m:r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  <m:sup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1,2</m:t>
                          </m:r>
                        </m:sup>
                      </m:sSubSup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GB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1C3383-243D-0A4B-C2FA-3D6D490C6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99" y="3690846"/>
                <a:ext cx="3507843" cy="1810496"/>
              </a:xfrm>
              <a:prstGeom prst="rect">
                <a:avLst/>
              </a:prstGeom>
              <a:blipFill>
                <a:blip r:embed="rId8"/>
                <a:stretch>
                  <a:fillRect l="-3472" t="-3030" b="-6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3876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a Neural Network?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Essentially Neural Networks are a load of linear regression models stuck together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Like other regression models we have input data (X) and output data (y), although they is much more flexible</a:t>
            </a:r>
          </a:p>
        </p:txBody>
      </p:sp>
      <p:pic>
        <p:nvPicPr>
          <p:cNvPr id="2" name="Picture 2" descr="Building A Deep Learning Model using Keras | by Jaz Allibhai | Towards Data  Science">
            <a:extLst>
              <a:ext uri="{FF2B5EF4-FFF2-40B4-BE49-F238E27FC236}">
                <a16:creationId xmlns:a16="http://schemas.microsoft.com/office/drawing/2014/main" id="{CA884CE9-A272-EF45-F2AA-12466969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713" y="3375746"/>
            <a:ext cx="5858952" cy="301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11B5BB-CD77-DEB7-8F04-9A3AF19A8356}"/>
                  </a:ext>
                </a:extLst>
              </p:cNvPr>
              <p:cNvSpPr txBox="1"/>
              <p:nvPr/>
            </p:nvSpPr>
            <p:spPr>
              <a:xfrm>
                <a:off x="177799" y="3690846"/>
                <a:ext cx="3507843" cy="1775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Regression model 1,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Layer 2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2,1</m:t>
                          </m:r>
                        </m:sub>
                      </m:sSub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2,1</m:t>
                          </m:r>
                        </m:sup>
                      </m:sSubSup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∑</m:t>
                          </m:r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1,</m:t>
                          </m:r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  <m:sup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2,1</m:t>
                          </m:r>
                        </m:sup>
                      </m:sSubSup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GB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11B5BB-CD77-DEB7-8F04-9A3AF19A8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99" y="3690846"/>
                <a:ext cx="3507843" cy="1775101"/>
              </a:xfrm>
              <a:prstGeom prst="rect">
                <a:avLst/>
              </a:prstGeom>
              <a:blipFill>
                <a:blip r:embed="rId4"/>
                <a:stretch>
                  <a:fillRect l="-3472" t="-3082" b="-23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Right 6">
            <a:extLst>
              <a:ext uri="{FF2B5EF4-FFF2-40B4-BE49-F238E27FC236}">
                <a16:creationId xmlns:a16="http://schemas.microsoft.com/office/drawing/2014/main" id="{6A6A9603-EA15-F90C-95E9-1B65A522C860}"/>
              </a:ext>
            </a:extLst>
          </p:cNvPr>
          <p:cNvSpPr/>
          <p:nvPr/>
        </p:nvSpPr>
        <p:spPr>
          <a:xfrm>
            <a:off x="5940511" y="3881445"/>
            <a:ext cx="1112291" cy="164780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42FAE8B-F22A-3416-B2D2-805FC706CF32}"/>
              </a:ext>
            </a:extLst>
          </p:cNvPr>
          <p:cNvSpPr/>
          <p:nvPr/>
        </p:nvSpPr>
        <p:spPr>
          <a:xfrm rot="20300824">
            <a:off x="5865535" y="4196970"/>
            <a:ext cx="1182695" cy="152098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D3415A-03E0-07E4-1E7E-D5FC46FB3502}"/>
                  </a:ext>
                </a:extLst>
              </p:cNvPr>
              <p:cNvSpPr txBox="1"/>
              <p:nvPr/>
            </p:nvSpPr>
            <p:spPr>
              <a:xfrm>
                <a:off x="5406524" y="3717426"/>
                <a:ext cx="559590" cy="413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D3415A-03E0-07E4-1E7E-D5FC46FB3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524" y="3717426"/>
                <a:ext cx="559590" cy="4135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row: Right 2">
            <a:extLst>
              <a:ext uri="{FF2B5EF4-FFF2-40B4-BE49-F238E27FC236}">
                <a16:creationId xmlns:a16="http://schemas.microsoft.com/office/drawing/2014/main" id="{AE8F7C19-3C21-15BC-A4F6-25F87A9AB6F4}"/>
              </a:ext>
            </a:extLst>
          </p:cNvPr>
          <p:cNvSpPr/>
          <p:nvPr/>
        </p:nvSpPr>
        <p:spPr>
          <a:xfrm rot="19146707">
            <a:off x="5732574" y="4462002"/>
            <a:ext cx="1516633" cy="151792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25A76F8-B66F-71DC-0FF9-83F6BF90F28C}"/>
              </a:ext>
            </a:extLst>
          </p:cNvPr>
          <p:cNvSpPr/>
          <p:nvPr/>
        </p:nvSpPr>
        <p:spPr>
          <a:xfrm rot="18408378">
            <a:off x="5624698" y="4849750"/>
            <a:ext cx="1516633" cy="151792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F8FF30-7AE8-50E8-42D0-C3BE1640D163}"/>
                  </a:ext>
                </a:extLst>
              </p:cNvPr>
              <p:cNvSpPr txBox="1"/>
              <p:nvPr/>
            </p:nvSpPr>
            <p:spPr>
              <a:xfrm>
                <a:off x="5403783" y="4252546"/>
                <a:ext cx="559590" cy="413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F8FF30-7AE8-50E8-42D0-C3BE1640D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783" y="4252546"/>
                <a:ext cx="559590" cy="4135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246266-EF18-7FC9-BB84-B8B096807399}"/>
                  </a:ext>
                </a:extLst>
              </p:cNvPr>
              <p:cNvSpPr txBox="1"/>
              <p:nvPr/>
            </p:nvSpPr>
            <p:spPr>
              <a:xfrm>
                <a:off x="5406524" y="4775405"/>
                <a:ext cx="559590" cy="413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246266-EF18-7FC9-BB84-B8B096807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524" y="4775405"/>
                <a:ext cx="559590" cy="4135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2875AB2-3C31-D489-6BCA-4034ECEE8F95}"/>
                  </a:ext>
                </a:extLst>
              </p:cNvPr>
              <p:cNvSpPr txBox="1"/>
              <p:nvPr/>
            </p:nvSpPr>
            <p:spPr>
              <a:xfrm>
                <a:off x="5406524" y="5286878"/>
                <a:ext cx="559590" cy="413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2875AB2-3C31-D489-6BCA-4034ECEE8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524" y="5286878"/>
                <a:ext cx="559590" cy="4135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7B0339-D7DF-8886-06B5-5091D9A65440}"/>
                  </a:ext>
                </a:extLst>
              </p:cNvPr>
              <p:cNvSpPr txBox="1"/>
              <p:nvPr/>
            </p:nvSpPr>
            <p:spPr>
              <a:xfrm>
                <a:off x="7045834" y="3726036"/>
                <a:ext cx="559590" cy="413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7B0339-D7DF-8886-06B5-5091D9A65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5834" y="3726036"/>
                <a:ext cx="559590" cy="4135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8421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he South Front of the University">
            <a:extLst>
              <a:ext uri="{FF2B5EF4-FFF2-40B4-BE49-F238E27FC236}">
                <a16:creationId xmlns:a16="http://schemas.microsoft.com/office/drawing/2014/main" id="{F5289F01-9C4E-404B-A711-E83C3A363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3165" y="1604800"/>
            <a:ext cx="7040576" cy="5005006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753165" y="1604800"/>
            <a:ext cx="6653222" cy="67207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Education &amp; Career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761443" y="2180863"/>
            <a:ext cx="7024020" cy="4350565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/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B.Sc. Mathematics &amp; M.Sc. Statistics, Lancaster University, UK</a:t>
            </a:r>
          </a:p>
          <a:p>
            <a:pPr marL="380990" indent="-380990"/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Ph.D. in Statistics, University of Glasgow, UK</a:t>
            </a:r>
          </a:p>
          <a:p>
            <a:pPr marL="380990" indent="-380990"/>
            <a:endParaRPr lang="en-US" kern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/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Postdocs in Statistics, University of Glasgow &amp; University of Leeds, UK</a:t>
            </a:r>
          </a:p>
          <a:p>
            <a:pPr marL="380990" indent="-380990"/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Postdoc in Computing Science, University of Glasgow, UK</a:t>
            </a:r>
          </a:p>
          <a:p>
            <a:pPr marL="380990" indent="-380990"/>
            <a:endParaRPr lang="en-US" kern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/>
            <a:r>
              <a:rPr lang="en-US" b="1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Lecturer in Statistics, University of Glasgow</a:t>
            </a:r>
          </a:p>
        </p:txBody>
      </p:sp>
    </p:spTree>
    <p:extLst>
      <p:ext uri="{BB962C8B-B14F-4D97-AF65-F5344CB8AC3E}">
        <p14:creationId xmlns:p14="http://schemas.microsoft.com/office/powerpoint/2010/main" val="2427181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a Neural Network?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Essentially Neural Networks are a load of linear regression models stuck together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Like other regression models we have input data (X) and output data (y), although they is much more flexible</a:t>
            </a:r>
          </a:p>
        </p:txBody>
      </p:sp>
      <p:pic>
        <p:nvPicPr>
          <p:cNvPr id="2" name="Picture 2" descr="Building A Deep Learning Model using Keras | by Jaz Allibhai | Towards Data  Science">
            <a:extLst>
              <a:ext uri="{FF2B5EF4-FFF2-40B4-BE49-F238E27FC236}">
                <a16:creationId xmlns:a16="http://schemas.microsoft.com/office/drawing/2014/main" id="{CA884CE9-A272-EF45-F2AA-12466969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713" y="3375746"/>
            <a:ext cx="5858952" cy="301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11B5BB-CD77-DEB7-8F04-9A3AF19A8356}"/>
                  </a:ext>
                </a:extLst>
              </p:cNvPr>
              <p:cNvSpPr txBox="1"/>
              <p:nvPr/>
            </p:nvSpPr>
            <p:spPr>
              <a:xfrm>
                <a:off x="177799" y="3690846"/>
                <a:ext cx="3507843" cy="1810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Regression model,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Output Layer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∑</m:t>
                          </m:r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2,</m:t>
                          </m:r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  <m:sup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GB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11B5BB-CD77-DEB7-8F04-9A3AF19A8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99" y="3690846"/>
                <a:ext cx="3507843" cy="1810496"/>
              </a:xfrm>
              <a:prstGeom prst="rect">
                <a:avLst/>
              </a:prstGeom>
              <a:blipFill>
                <a:blip r:embed="rId4"/>
                <a:stretch>
                  <a:fillRect l="-3472" t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Right 6">
            <a:extLst>
              <a:ext uri="{FF2B5EF4-FFF2-40B4-BE49-F238E27FC236}">
                <a16:creationId xmlns:a16="http://schemas.microsoft.com/office/drawing/2014/main" id="{6A6A9603-EA15-F90C-95E9-1B65A522C860}"/>
              </a:ext>
            </a:extLst>
          </p:cNvPr>
          <p:cNvSpPr/>
          <p:nvPr/>
        </p:nvSpPr>
        <p:spPr>
          <a:xfrm rot="2185823">
            <a:off x="7455038" y="4231762"/>
            <a:ext cx="1112291" cy="164780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42FAE8B-F22A-3416-B2D2-805FC706CF32}"/>
              </a:ext>
            </a:extLst>
          </p:cNvPr>
          <p:cNvSpPr/>
          <p:nvPr/>
        </p:nvSpPr>
        <p:spPr>
          <a:xfrm rot="851678">
            <a:off x="7512355" y="4553643"/>
            <a:ext cx="895685" cy="132783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D3415A-03E0-07E4-1E7E-D5FC46FB3502}"/>
                  </a:ext>
                </a:extLst>
              </p:cNvPr>
              <p:cNvSpPr txBox="1"/>
              <p:nvPr/>
            </p:nvSpPr>
            <p:spPr>
              <a:xfrm>
                <a:off x="8457356" y="4491307"/>
                <a:ext cx="559590" cy="413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D3415A-03E0-07E4-1E7E-D5FC46FB3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7356" y="4491307"/>
                <a:ext cx="559590" cy="413511"/>
              </a:xfrm>
              <a:prstGeom prst="rect">
                <a:avLst/>
              </a:prstGeom>
              <a:blipFill>
                <a:blip r:embed="rId5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row: Right 2">
            <a:extLst>
              <a:ext uri="{FF2B5EF4-FFF2-40B4-BE49-F238E27FC236}">
                <a16:creationId xmlns:a16="http://schemas.microsoft.com/office/drawing/2014/main" id="{AE8F7C19-3C21-15BC-A4F6-25F87A9AB6F4}"/>
              </a:ext>
            </a:extLst>
          </p:cNvPr>
          <p:cNvSpPr/>
          <p:nvPr/>
        </p:nvSpPr>
        <p:spPr>
          <a:xfrm rot="20591594">
            <a:off x="7503919" y="4777188"/>
            <a:ext cx="1040626" cy="141953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25A76F8-B66F-71DC-0FF9-83F6BF90F28C}"/>
              </a:ext>
            </a:extLst>
          </p:cNvPr>
          <p:cNvSpPr/>
          <p:nvPr/>
        </p:nvSpPr>
        <p:spPr>
          <a:xfrm rot="19136095">
            <a:off x="7413344" y="5096521"/>
            <a:ext cx="1141897" cy="148589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F8FF30-7AE8-50E8-42D0-C3BE1640D163}"/>
                  </a:ext>
                </a:extLst>
              </p:cNvPr>
              <p:cNvSpPr txBox="1"/>
              <p:nvPr/>
            </p:nvSpPr>
            <p:spPr>
              <a:xfrm>
                <a:off x="7034563" y="4242240"/>
                <a:ext cx="559590" cy="413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F8FF30-7AE8-50E8-42D0-C3BE1640D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563" y="4242240"/>
                <a:ext cx="559590" cy="4135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246266-EF18-7FC9-BB84-B8B096807399}"/>
                  </a:ext>
                </a:extLst>
              </p:cNvPr>
              <p:cNvSpPr txBox="1"/>
              <p:nvPr/>
            </p:nvSpPr>
            <p:spPr>
              <a:xfrm>
                <a:off x="7030909" y="4765663"/>
                <a:ext cx="559590" cy="413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246266-EF18-7FC9-BB84-B8B096807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909" y="4765663"/>
                <a:ext cx="559590" cy="4135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2875AB2-3C31-D489-6BCA-4034ECEE8F95}"/>
                  </a:ext>
                </a:extLst>
              </p:cNvPr>
              <p:cNvSpPr txBox="1"/>
              <p:nvPr/>
            </p:nvSpPr>
            <p:spPr>
              <a:xfrm>
                <a:off x="7037125" y="5287673"/>
                <a:ext cx="559590" cy="413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2,4</m:t>
                          </m:r>
                        </m:sub>
                      </m:sSub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2875AB2-3C31-D489-6BCA-4034ECEE8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7125" y="5287673"/>
                <a:ext cx="559590" cy="4135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7B0339-D7DF-8886-06B5-5091D9A65440}"/>
                  </a:ext>
                </a:extLst>
              </p:cNvPr>
              <p:cNvSpPr txBox="1"/>
              <p:nvPr/>
            </p:nvSpPr>
            <p:spPr>
              <a:xfrm>
                <a:off x="7045834" y="3726036"/>
                <a:ext cx="559590" cy="413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7B0339-D7DF-8886-06B5-5091D9A65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5834" y="3726036"/>
                <a:ext cx="559590" cy="4135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0616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a Neural Network?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Neural Networks were originally proposed in 1943 by a neuroscientist and a logician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So why have they become so popular in the last 10-20 years?</a:t>
            </a:r>
          </a:p>
        </p:txBody>
      </p:sp>
      <p:pic>
        <p:nvPicPr>
          <p:cNvPr id="2" name="Picture 2" descr="Terminator: Here's How Much Each Model Weighs">
            <a:extLst>
              <a:ext uri="{FF2B5EF4-FFF2-40B4-BE49-F238E27FC236}">
                <a16:creationId xmlns:a16="http://schemas.microsoft.com/office/drawing/2014/main" id="{408667B8-F79F-AADF-7F75-C7CAB956D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906" y="4556494"/>
            <a:ext cx="4066954" cy="203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317A3BA9-F1D0-40E8-FF33-6B22828ECC0D}"/>
              </a:ext>
            </a:extLst>
          </p:cNvPr>
          <p:cNvSpPr/>
          <p:nvPr/>
        </p:nvSpPr>
        <p:spPr>
          <a:xfrm>
            <a:off x="7871644" y="3117667"/>
            <a:ext cx="3632379" cy="1297799"/>
          </a:xfrm>
          <a:prstGeom prst="wedgeRoundRectCallout">
            <a:avLst>
              <a:gd name="adj1" fmla="val -50921"/>
              <a:gd name="adj2" fmla="val 137721"/>
              <a:gd name="adj3" fmla="val 16667"/>
            </a:avLst>
          </a:prstGeom>
          <a:solidFill>
            <a:schemeClr val="tx1">
              <a:lumMod val="25000"/>
              <a:lumOff val="75000"/>
            </a:schemeClr>
          </a:solidFill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0C28"/>
                </a:solidFill>
                <a:effectLst/>
                <a:uLnTx/>
                <a:uFillTx/>
                <a:latin typeface="Google Sans"/>
                <a:ea typeface="+mn-ea"/>
                <a:cs typeface="+mn-cs"/>
              </a:rPr>
              <a:t>“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0C28"/>
                </a:solidFill>
                <a:effectLst/>
                <a:uLnTx/>
                <a:uFillTx/>
                <a:latin typeface="Google Sans"/>
                <a:ea typeface="+mn-ea"/>
                <a:cs typeface="+mn-cs"/>
              </a:rPr>
              <a:t>My CPU is a neural-net processor; a learning computer.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Google Sans"/>
                <a:ea typeface="+mn-ea"/>
                <a:cs typeface="+mn-cs"/>
              </a:rPr>
              <a:t>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0C28"/>
                </a:solidFill>
                <a:effectLst/>
                <a:uLnTx/>
                <a:uFillTx/>
                <a:latin typeface="Google Sans"/>
                <a:ea typeface="+mn-ea"/>
                <a:cs typeface="+mn-cs"/>
              </a:rPr>
              <a:t>The more contact I have with humans, the more I learn”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043A58-83B4-2833-5263-C9D3AAD660EA}"/>
              </a:ext>
            </a:extLst>
          </p:cNvPr>
          <p:cNvSpPr txBox="1"/>
          <p:nvPr/>
        </p:nvSpPr>
        <p:spPr>
          <a:xfrm>
            <a:off x="1380393" y="4665291"/>
            <a:ext cx="44368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quote comes from Terminator 2 which was released in 1991 (the original was 1984)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6066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a Neural Network?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Neural Networks were originally proposed in 1943 by a neuroscientist and a logician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So why have they become so popular in the last 10-20 years?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Backpropagation, Auto-differentiation, Increase in computational resources (GPUs)</a:t>
            </a:r>
          </a:p>
        </p:txBody>
      </p:sp>
      <p:pic>
        <p:nvPicPr>
          <p:cNvPr id="3080" name="Picture 8" descr="Graphics Cards by GeForce | NVIDIA">
            <a:extLst>
              <a:ext uri="{FF2B5EF4-FFF2-40B4-BE49-F238E27FC236}">
                <a16:creationId xmlns:a16="http://schemas.microsoft.com/office/drawing/2014/main" id="{C0926CF6-AC0B-1C62-0180-C045B22D7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825" y="3902283"/>
            <a:ext cx="5146350" cy="270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379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a Neural Network?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Why else are we interested in Neural Networks? – They are very flexible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CC8E83-E7FB-E5C2-7886-13DC050A5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954" y="2403231"/>
            <a:ext cx="7624091" cy="410642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7430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a Neural Network?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Why else are we interested in Neural Networks? – They are very flexible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CC8E83-E7FB-E5C2-7886-13DC050A5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823" y="3060074"/>
            <a:ext cx="4533071" cy="244156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B0F2A601-CF81-B530-D807-026EAF677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918" y="2618863"/>
            <a:ext cx="3098074" cy="309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36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10 Papers You Should Read to Understand Image Classification in the Deep  Learning Era | by Ethan Yanjia Li | Towards Data Science">
            <a:extLst>
              <a:ext uri="{FF2B5EF4-FFF2-40B4-BE49-F238E27FC236}">
                <a16:creationId xmlns:a16="http://schemas.microsoft.com/office/drawing/2014/main" id="{E46FEE09-D4BA-9613-DEEF-B49E0B020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625" y="4214510"/>
            <a:ext cx="4636237" cy="260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a Neural Network?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Why else are we interested in Neural Networks? – They are very flexible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CC8E83-E7FB-E5C2-7886-13DC050A5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638" y="2263546"/>
            <a:ext cx="3896676" cy="209879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B0F2A601-CF81-B530-D807-026EAF677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302" y="2302328"/>
            <a:ext cx="2253343" cy="225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cat lying on the floor&#10;&#10;Description automatically generated">
            <a:extLst>
              <a:ext uri="{FF2B5EF4-FFF2-40B4-BE49-F238E27FC236}">
                <a16:creationId xmlns:a16="http://schemas.microsoft.com/office/drawing/2014/main" id="{357D0E52-C51E-9CBB-7CD5-C744C9ED6AB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97" b="11905"/>
          <a:stretch/>
        </p:blipFill>
        <p:spPr>
          <a:xfrm>
            <a:off x="8431693" y="5372728"/>
            <a:ext cx="981476" cy="820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 descr="A cat wearing a bandana in the grass&#10;&#10;Description automatically generated">
            <a:extLst>
              <a:ext uri="{FF2B5EF4-FFF2-40B4-BE49-F238E27FC236}">
                <a16:creationId xmlns:a16="http://schemas.microsoft.com/office/drawing/2014/main" id="{A836D723-6D17-F464-6CAE-A5337A6BED2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51" r="24498" b="16917"/>
          <a:stretch/>
        </p:blipFill>
        <p:spPr>
          <a:xfrm>
            <a:off x="4441230" y="4600412"/>
            <a:ext cx="914541" cy="10212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A dog sitting on sand&#10;&#10;Description automatically generated">
            <a:extLst>
              <a:ext uri="{FF2B5EF4-FFF2-40B4-BE49-F238E27FC236}">
                <a16:creationId xmlns:a16="http://schemas.microsoft.com/office/drawing/2014/main" id="{3257D222-1AB1-0794-8097-B374D9FB982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0" t="37302" r="35820" b="17819"/>
          <a:stretch/>
        </p:blipFill>
        <p:spPr>
          <a:xfrm>
            <a:off x="4495660" y="5632515"/>
            <a:ext cx="815847" cy="10829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61983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ChatGPT?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Let’s ask the expert…</a:t>
            </a:r>
          </a:p>
        </p:txBody>
      </p:sp>
    </p:spTree>
    <p:extLst>
      <p:ext uri="{BB962C8B-B14F-4D97-AF65-F5344CB8AC3E}">
        <p14:creationId xmlns:p14="http://schemas.microsoft.com/office/powerpoint/2010/main" val="1217353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ChatGPT?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BBBEA5-CC20-6A61-E853-0C2AED4CB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300" y="1501525"/>
            <a:ext cx="5624449" cy="500971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F15F55-D2E7-0A19-AF5B-812CA67FFCC8}"/>
              </a:ext>
            </a:extLst>
          </p:cNvPr>
          <p:cNvSpPr txBox="1"/>
          <p:nvPr/>
        </p:nvSpPr>
        <p:spPr>
          <a:xfrm>
            <a:off x="228600" y="2715486"/>
            <a:ext cx="3507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bit beyond us today…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499BA-4688-4398-05B6-86D84F3BA5C9}"/>
              </a:ext>
            </a:extLst>
          </p:cNvPr>
          <p:cNvSpPr txBox="1"/>
          <p:nvPr/>
        </p:nvSpPr>
        <p:spPr>
          <a:xfrm>
            <a:off x="372292" y="3496184"/>
            <a:ext cx="2963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Modern Deep Learning (neural networks)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6555DB-656A-25A0-D00D-12F695E35B6B}"/>
              </a:ext>
            </a:extLst>
          </p:cNvPr>
          <p:cNvSpPr txBox="1"/>
          <p:nvPr/>
        </p:nvSpPr>
        <p:spPr>
          <a:xfrm>
            <a:off x="372292" y="4297268"/>
            <a:ext cx="2963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Understanding sentence structure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2E03B-D853-8982-9DCD-BD85D3CD1252}"/>
              </a:ext>
            </a:extLst>
          </p:cNvPr>
          <p:cNvSpPr txBox="1"/>
          <p:nvPr/>
        </p:nvSpPr>
        <p:spPr>
          <a:xfrm>
            <a:off x="372292" y="4987144"/>
            <a:ext cx="2963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Trained in advance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A9CD95-7CB0-5DC6-4D13-BCA87FF5FD2D}"/>
              </a:ext>
            </a:extLst>
          </p:cNvPr>
          <p:cNvSpPr txBox="1"/>
          <p:nvPr/>
        </p:nvSpPr>
        <p:spPr>
          <a:xfrm>
            <a:off x="372292" y="5560635"/>
            <a:ext cx="2963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 Retrainable without starting from the beginning (transfer learning)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4332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589657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ChatGPT uses text and images as data (instead of metabolite intensities for instance)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Here we use text to create data in a similar form to a metabolomics feature table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800068E-059A-BD02-2BF8-3186C6452080}"/>
              </a:ext>
            </a:extLst>
          </p:cNvPr>
          <p:cNvSpPr txBox="1">
            <a:spLocks/>
          </p:cNvSpPr>
          <p:nvPr/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0075B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What is ChatGPT?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75B0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1026" name="Picture 2" descr="4 — Bag of Words Model in NLP. In this article, we will cover the Bag… | by  Aysel Aydin | Medium">
            <a:extLst>
              <a:ext uri="{FF2B5EF4-FFF2-40B4-BE49-F238E27FC236}">
                <a16:creationId xmlns:a16="http://schemas.microsoft.com/office/drawing/2014/main" id="{622A91D3-9958-D726-17AC-5E88FCBCF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087" y="2657475"/>
            <a:ext cx="8505825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at wearing a bandana in the grass&#10;&#10;Description automatically generated">
            <a:extLst>
              <a:ext uri="{FF2B5EF4-FFF2-40B4-BE49-F238E27FC236}">
                <a16:creationId xmlns:a16="http://schemas.microsoft.com/office/drawing/2014/main" id="{B237304D-920B-9319-1B5F-E1CA4F9DC57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51" r="24498" b="16917"/>
          <a:stretch/>
        </p:blipFill>
        <p:spPr>
          <a:xfrm>
            <a:off x="746870" y="4140863"/>
            <a:ext cx="914541" cy="10212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A dog sitting on sand&#10;&#10;Description automatically generated">
            <a:extLst>
              <a:ext uri="{FF2B5EF4-FFF2-40B4-BE49-F238E27FC236}">
                <a16:creationId xmlns:a16="http://schemas.microsoft.com/office/drawing/2014/main" id="{C837E8A6-A2B9-20DF-4EE7-3C89FEFC029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0" t="37302" r="35820" b="17819"/>
          <a:stretch/>
        </p:blipFill>
        <p:spPr>
          <a:xfrm>
            <a:off x="1054801" y="3321131"/>
            <a:ext cx="424935" cy="5640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A dog sitting on sand&#10;&#10;Description automatically generated">
            <a:extLst>
              <a:ext uri="{FF2B5EF4-FFF2-40B4-BE49-F238E27FC236}">
                <a16:creationId xmlns:a16="http://schemas.microsoft.com/office/drawing/2014/main" id="{12EBEF21-B3E7-35A3-D61B-8182F02DF76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0" t="37302" r="35820" b="17819"/>
          <a:stretch/>
        </p:blipFill>
        <p:spPr>
          <a:xfrm>
            <a:off x="796216" y="5338292"/>
            <a:ext cx="815847" cy="10829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046679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7791201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ChatGPT uses text and images as data (instead of metabolite intensities for instance)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For text it learns to predict the next word in a sentence, essentially learning both how to answer questions and also how to construct sentences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Is it intelligent? Yes, but more no</a:t>
            </a:r>
          </a:p>
        </p:txBody>
      </p:sp>
      <p:pic>
        <p:nvPicPr>
          <p:cNvPr id="5122" name="Picture 2" descr="Language Modeling with nn.Transformer and torchtext — PyTorch Tutorials  2.2.0+cu121 documentation">
            <a:extLst>
              <a:ext uri="{FF2B5EF4-FFF2-40B4-BE49-F238E27FC236}">
                <a16:creationId xmlns:a16="http://schemas.microsoft.com/office/drawing/2014/main" id="{2237702C-5838-181B-380E-BDC3E47F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001" y="1277061"/>
            <a:ext cx="3898605" cy="531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800068E-059A-BD02-2BF8-3186C6452080}"/>
              </a:ext>
            </a:extLst>
          </p:cNvPr>
          <p:cNvSpPr txBox="1">
            <a:spLocks/>
          </p:cNvSpPr>
          <p:nvPr/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0075B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What is ChatGPT?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75B0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96B1E6-4BFE-0B2C-819B-7E253FB24280}"/>
              </a:ext>
            </a:extLst>
          </p:cNvPr>
          <p:cNvSpPr txBox="1"/>
          <p:nvPr/>
        </p:nvSpPr>
        <p:spPr>
          <a:xfrm>
            <a:off x="6423362" y="5674363"/>
            <a:ext cx="2277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dirty="0">
                <a:solidFill>
                  <a:srgbClr val="FF0000"/>
                </a:solidFill>
                <a:latin typeface="Calibri" panose="020F0502020204030204"/>
              </a:rPr>
              <a:t>Transformer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architecture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0989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he South Front of the University">
            <a:extLst>
              <a:ext uri="{FF2B5EF4-FFF2-40B4-BE49-F238E27FC236}">
                <a16:creationId xmlns:a16="http://schemas.microsoft.com/office/drawing/2014/main" id="{F5289F01-9C4E-404B-A711-E83C3A363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3165" y="1604800"/>
            <a:ext cx="5342835" cy="4567400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753165" y="1604800"/>
            <a:ext cx="6653222" cy="99374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Bit about me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(inspired by Ahmed Ali)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761443" y="2775856"/>
            <a:ext cx="5465186" cy="3004457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/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Games (Fortnite, various sports)</a:t>
            </a:r>
          </a:p>
          <a:p>
            <a:pPr marL="380990" indent="-380990"/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Beer (drinking, brewing, using in metabolomics experiments)</a:t>
            </a:r>
          </a:p>
          <a:p>
            <a:pPr marL="380990" indent="-380990"/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My animals</a:t>
            </a:r>
          </a:p>
          <a:p>
            <a:pPr marL="838190" lvl="1" indent="-380990"/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Biscuit (Top, Siberian Cat)</a:t>
            </a:r>
          </a:p>
          <a:p>
            <a:pPr marL="838190" lvl="1" indent="-380990"/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Oreo (Left, Siberian Cat)</a:t>
            </a:r>
          </a:p>
          <a:p>
            <a:pPr marL="838190" lvl="1" indent="-380990"/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Pipa (Right, Romanian Rescue)</a:t>
            </a:r>
          </a:p>
          <a:p>
            <a:pPr marL="380990" indent="-380990"/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Partner (Sam, no photos allowed!)</a:t>
            </a:r>
          </a:p>
        </p:txBody>
      </p:sp>
      <p:pic>
        <p:nvPicPr>
          <p:cNvPr id="3" name="Picture 2" descr="A cat lying on the floor&#10;&#10;Description automatically generated">
            <a:extLst>
              <a:ext uri="{FF2B5EF4-FFF2-40B4-BE49-F238E27FC236}">
                <a16:creationId xmlns:a16="http://schemas.microsoft.com/office/drawing/2014/main" id="{4734E9FE-365B-11C2-5DF3-643C327BA11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97" b="11905"/>
          <a:stretch/>
        </p:blipFill>
        <p:spPr>
          <a:xfrm>
            <a:off x="7406386" y="206828"/>
            <a:ext cx="3444839" cy="28798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A cat wearing a bandana in the grass&#10;&#10;Description automatically generated">
            <a:extLst>
              <a:ext uri="{FF2B5EF4-FFF2-40B4-BE49-F238E27FC236}">
                <a16:creationId xmlns:a16="http://schemas.microsoft.com/office/drawing/2014/main" id="{CECC2530-082A-4ABC-9DC9-B3FE1AB0CBC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51" r="24498" b="16917"/>
          <a:stretch/>
        </p:blipFill>
        <p:spPr>
          <a:xfrm>
            <a:off x="6335640" y="3284342"/>
            <a:ext cx="2823030" cy="31523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 descr="A dog sitting on sand&#10;&#10;Description automatically generated">
            <a:extLst>
              <a:ext uri="{FF2B5EF4-FFF2-40B4-BE49-F238E27FC236}">
                <a16:creationId xmlns:a16="http://schemas.microsoft.com/office/drawing/2014/main" id="{41BFF773-8294-11D7-DE69-FE4B985F30D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0" t="37302" r="35820" b="17819"/>
          <a:stretch/>
        </p:blipFill>
        <p:spPr>
          <a:xfrm>
            <a:off x="9439965" y="3284343"/>
            <a:ext cx="2318657" cy="30778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80592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ChatGPT?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How do we know anything that ChatGPT says is true? </a:t>
            </a:r>
          </a:p>
        </p:txBody>
      </p:sp>
    </p:spTree>
    <p:extLst>
      <p:ext uri="{BB962C8B-B14F-4D97-AF65-F5344CB8AC3E}">
        <p14:creationId xmlns:p14="http://schemas.microsoft.com/office/powerpoint/2010/main" val="32027586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ChatGPT?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How do we know anything that ChatGPT says is true? Well, we don’t</a:t>
            </a:r>
          </a:p>
          <a:p>
            <a:pPr marL="0" indent="0">
              <a:spcAft>
                <a:spcPts val="667"/>
              </a:spcAft>
              <a:buNone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spcAft>
                <a:spcPts val="667"/>
              </a:spcAft>
              <a:buNone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Things to be careful of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People pleasing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Fake references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Language quirks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Check the code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Fact check it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Learn what its good and bad at</a:t>
            </a:r>
          </a:p>
        </p:txBody>
      </p:sp>
      <p:pic>
        <p:nvPicPr>
          <p:cNvPr id="6148" name="Picture 4" descr="Asaf Pras on LinkedIn: #chatgpt #linkedin #academia #science #ai  #stopdelving">
            <a:extLst>
              <a:ext uri="{FF2B5EF4-FFF2-40B4-BE49-F238E27FC236}">
                <a16:creationId xmlns:a16="http://schemas.microsoft.com/office/drawing/2014/main" id="{8BE32159-B605-48D9-B8F5-B323B1E73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946" y="2708365"/>
            <a:ext cx="5105579" cy="311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D3D2CABF-DE76-BC14-5564-6D3B599D8182}"/>
              </a:ext>
            </a:extLst>
          </p:cNvPr>
          <p:cNvSpPr/>
          <p:nvPr/>
        </p:nvSpPr>
        <p:spPr>
          <a:xfrm rot="21256981">
            <a:off x="3139124" y="4285103"/>
            <a:ext cx="2362242" cy="182503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32270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Why AI isn’t always good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There can be massive unintended consequences from using AI without understanding it or thinking it through – Example: Amazon’s CV quality detector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1911C1-8CB8-4B73-C2C7-3A74475D6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573" y="2429636"/>
            <a:ext cx="5390054" cy="43107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42279C-62EB-C1A0-6D46-ED827300B736}"/>
              </a:ext>
            </a:extLst>
          </p:cNvPr>
          <p:cNvSpPr txBox="1"/>
          <p:nvPr/>
        </p:nvSpPr>
        <p:spPr>
          <a:xfrm>
            <a:off x="9887346" y="6151417"/>
            <a:ext cx="1252508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BBC Article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5624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Why AI isn’t always good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7260492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Why did the CV detector become sexist?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Amazon used previously collected CVs and previous hiring decisions to fit a model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Sounds sensible, what’s the problem?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1911C1-8CB8-4B73-C2C7-3A74475D6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918" y="1663261"/>
            <a:ext cx="4415626" cy="353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25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Why AI isn’t always good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7260492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Why did the CV detector become sexist?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Amazon used previously collected CVs and previous hiring decisions to fit a model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Sounds sensible, what’s the problem?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Previous hiring decisions were based on sexism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So the neural network learnt (incorrectly) that men are better than women…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Even without genders written on CVs, the neural net predicted the gender based on the content/style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1911C1-8CB8-4B73-C2C7-3A74475D6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918" y="1663261"/>
            <a:ext cx="4415626" cy="353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731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Why AI isn’t always good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More generally, why can AI lead to unintended consequences?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AI models are (generally) black box method, they are nearly impossible to interpret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They only aim to find the optimal solution; they don’t have encoded morals or understanding</a:t>
            </a:r>
          </a:p>
        </p:txBody>
      </p:sp>
      <p:pic>
        <p:nvPicPr>
          <p:cNvPr id="1026" name="Picture 2" descr="Explaining a Black-box Using Deep Variational Information Bottleneck  Approach – Machine Learning Blog | ML@CMU | Carnegie Mellon University">
            <a:extLst>
              <a:ext uri="{FF2B5EF4-FFF2-40B4-BE49-F238E27FC236}">
                <a16:creationId xmlns:a16="http://schemas.microsoft.com/office/drawing/2014/main" id="{3B2527E3-A960-A914-7DF0-04D0B7868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368" y="4064773"/>
            <a:ext cx="5930464" cy="267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58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The importance of causality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Its important to understand causality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Can you experiment actually show what you want?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Is your experiment undertaken under representative conditions?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Are you observing the cause or the outcome?</a:t>
            </a:r>
          </a:p>
          <a:p>
            <a:pPr marL="0" indent="0">
              <a:spcAft>
                <a:spcPts val="667"/>
              </a:spcAft>
              <a:buNone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050" name="Picture 2" descr="IF IT SOUNDS TOO GOOD TO BE TRUE…….IT PROBABLY IS! | Fitness Food and You">
            <a:extLst>
              <a:ext uri="{FF2B5EF4-FFF2-40B4-BE49-F238E27FC236}">
                <a16:creationId xmlns:a16="http://schemas.microsoft.com/office/drawing/2014/main" id="{0540DD92-6FEC-3D5D-0E20-B99E2799EF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74"/>
          <a:stretch/>
        </p:blipFill>
        <p:spPr bwMode="auto">
          <a:xfrm>
            <a:off x="3119437" y="4343156"/>
            <a:ext cx="5953125" cy="238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42963B0-FCE3-E476-07A6-743FF0CF1FE2}"/>
              </a:ext>
            </a:extLst>
          </p:cNvPr>
          <p:cNvCxnSpPr>
            <a:cxnSpLocks/>
          </p:cNvCxnSpPr>
          <p:nvPr/>
        </p:nvCxnSpPr>
        <p:spPr>
          <a:xfrm>
            <a:off x="6939285" y="5539154"/>
            <a:ext cx="1290315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5820B7-561E-8766-C72F-64A4E2CA771A}"/>
              </a:ext>
            </a:extLst>
          </p:cNvPr>
          <p:cNvSpPr txBox="1"/>
          <p:nvPr/>
        </p:nvSpPr>
        <p:spPr>
          <a:xfrm>
            <a:off x="8229600" y="5216697"/>
            <a:ext cx="3163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solidFill>
                  <a:srgbClr val="FF0000"/>
                </a:solidFill>
                <a:latin typeface="Chamberi Super Display" panose="020F0502020204030204" pitchFamily="18" charset="0"/>
              </a:rPr>
              <a:t>almost definitely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hamberi Super Display" panose="020F0502020204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1351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The importance of causality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What causes what?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Does eating caviar cause you to become a millionaire?</a:t>
            </a:r>
          </a:p>
          <a:p>
            <a:pPr marL="0" indent="0">
              <a:spcAft>
                <a:spcPts val="667"/>
              </a:spcAft>
              <a:buNone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A96159-8206-7FC0-6B43-D3E36166B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309" y="3075026"/>
            <a:ext cx="7069381" cy="34873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EEF73F-BE12-9AF0-53F2-BD95F1B6816D}"/>
              </a:ext>
            </a:extLst>
          </p:cNvPr>
          <p:cNvSpPr txBox="1"/>
          <p:nvPr/>
        </p:nvSpPr>
        <p:spPr>
          <a:xfrm>
            <a:off x="9630690" y="2098164"/>
            <a:ext cx="1667425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Huitfeldt (2016)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20481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The importance of causality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What causes what?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Does your metabolomics biomarker really cause the disease?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Or is the change a result of your disease?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AI can’t fix bad or incomplete data (neither can a random forest)</a:t>
            </a:r>
          </a:p>
          <a:p>
            <a:pPr marL="0" indent="0">
              <a:spcAft>
                <a:spcPts val="667"/>
              </a:spcAft>
              <a:buNone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8409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The importance of causality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946989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Does your metabolomics biomarker indicate presence of disease or that you are more likely to get it in the future?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5E6D7C2-ADE8-A56F-3CA7-AAEC7DE1538C}"/>
              </a:ext>
            </a:extLst>
          </p:cNvPr>
          <p:cNvGrpSpPr/>
          <p:nvPr/>
        </p:nvGrpSpPr>
        <p:grpSpPr>
          <a:xfrm>
            <a:off x="3022200" y="3429000"/>
            <a:ext cx="7194328" cy="3164148"/>
            <a:chOff x="3760754" y="2753294"/>
            <a:chExt cx="7194328" cy="316414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D560CF0-578F-5A1F-417F-EFEA75BAB42B}"/>
                </a:ext>
              </a:extLst>
            </p:cNvPr>
            <p:cNvSpPr txBox="1"/>
            <p:nvPr/>
          </p:nvSpPr>
          <p:spPr>
            <a:xfrm>
              <a:off x="8872773" y="3976964"/>
              <a:ext cx="20823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Biomarker 1 (Case)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309B1F-4EB6-A407-B3E2-561345193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1384" y="3024553"/>
              <a:ext cx="0" cy="2497016"/>
            </a:xfrm>
            <a:prstGeom prst="straightConnector1">
              <a:avLst/>
            </a:prstGeom>
            <a:ln w="25400">
              <a:solidFill>
                <a:srgbClr val="080808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2744227-5060-8C15-605C-B19758F3482B}"/>
                </a:ext>
              </a:extLst>
            </p:cNvPr>
            <p:cNvCxnSpPr>
              <a:cxnSpLocks/>
            </p:cNvCxnSpPr>
            <p:nvPr/>
          </p:nvCxnSpPr>
          <p:spPr>
            <a:xfrm>
              <a:off x="4211384" y="5521569"/>
              <a:ext cx="3701563" cy="0"/>
            </a:xfrm>
            <a:prstGeom prst="straightConnector1">
              <a:avLst/>
            </a:prstGeom>
            <a:ln w="25400">
              <a:solidFill>
                <a:srgbClr val="080808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67834F4-507A-1DD9-C549-A223C506EA3C}"/>
                </a:ext>
              </a:extLst>
            </p:cNvPr>
            <p:cNvSpPr txBox="1"/>
            <p:nvPr/>
          </p:nvSpPr>
          <p:spPr>
            <a:xfrm rot="16200000">
              <a:off x="2804616" y="4103784"/>
              <a:ext cx="22508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Biomarker Measurement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259771-D02B-5734-6A20-2F7F19888982}"/>
                </a:ext>
              </a:extLst>
            </p:cNvPr>
            <p:cNvSpPr txBox="1"/>
            <p:nvPr/>
          </p:nvSpPr>
          <p:spPr>
            <a:xfrm>
              <a:off x="5543420" y="5578888"/>
              <a:ext cx="6652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Time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A4C7430-EB0C-C288-B02C-51075763CF5C}"/>
                </a:ext>
              </a:extLst>
            </p:cNvPr>
            <p:cNvCxnSpPr/>
            <p:nvPr/>
          </p:nvCxnSpPr>
          <p:spPr>
            <a:xfrm>
              <a:off x="8263043" y="4147788"/>
              <a:ext cx="448408" cy="0"/>
            </a:xfrm>
            <a:prstGeom prst="line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639596A-14E5-F8FF-2368-3F1058E55285}"/>
                </a:ext>
              </a:extLst>
            </p:cNvPr>
            <p:cNvCxnSpPr>
              <a:cxnSpLocks/>
            </p:cNvCxnSpPr>
            <p:nvPr/>
          </p:nvCxnSpPr>
          <p:spPr>
            <a:xfrm>
              <a:off x="4211384" y="5232156"/>
              <a:ext cx="1028701" cy="0"/>
            </a:xfrm>
            <a:prstGeom prst="line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385FFA8-4247-F527-1C6C-85EC3898A6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085" y="3897923"/>
              <a:ext cx="2584939" cy="1334233"/>
            </a:xfrm>
            <a:prstGeom prst="line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C441983-F264-7C41-710C-70EDC55787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2016" y="3121267"/>
              <a:ext cx="0" cy="2388505"/>
            </a:xfrm>
            <a:prstGeom prst="line">
              <a:avLst/>
            </a:prstGeom>
            <a:ln w="22225">
              <a:solidFill>
                <a:schemeClr val="tx2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6690538-A54F-CE71-2353-D924E82DCF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21085" y="3133064"/>
              <a:ext cx="0" cy="2388505"/>
            </a:xfrm>
            <a:prstGeom prst="line">
              <a:avLst/>
            </a:prstGeom>
            <a:ln w="22225">
              <a:solidFill>
                <a:schemeClr val="tx2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AF8951B-7922-09A3-08C0-D614E23732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7530" y="3121266"/>
              <a:ext cx="0" cy="2388505"/>
            </a:xfrm>
            <a:prstGeom prst="line">
              <a:avLst/>
            </a:prstGeom>
            <a:ln w="22225">
              <a:solidFill>
                <a:schemeClr val="tx2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2216BFA-9934-4A9C-3B86-FFD6FA598F7F}"/>
                </a:ext>
              </a:extLst>
            </p:cNvPr>
            <p:cNvSpPr txBox="1"/>
            <p:nvPr/>
          </p:nvSpPr>
          <p:spPr>
            <a:xfrm rot="19554585">
              <a:off x="4350828" y="2753294"/>
              <a:ext cx="11276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No disease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8E5831E-5756-BEEA-A00E-8C119F57E48F}"/>
                </a:ext>
              </a:extLst>
            </p:cNvPr>
            <p:cNvSpPr txBox="1"/>
            <p:nvPr/>
          </p:nvSpPr>
          <p:spPr>
            <a:xfrm rot="19554585">
              <a:off x="4977886" y="2773398"/>
              <a:ext cx="14221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Early-stage disease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0D47AF5-CAA7-F8FA-6214-3A2085ABC3C0}"/>
                </a:ext>
              </a:extLst>
            </p:cNvPr>
            <p:cNvSpPr txBox="1"/>
            <p:nvPr/>
          </p:nvSpPr>
          <p:spPr>
            <a:xfrm rot="19554585">
              <a:off x="6072433" y="2797212"/>
              <a:ext cx="14221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Late-stage disease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87AE727-4C41-0CDF-3E28-8E8D39C1C191}"/>
                </a:ext>
              </a:extLst>
            </p:cNvPr>
            <p:cNvCxnSpPr>
              <a:cxnSpLocks/>
            </p:cNvCxnSpPr>
            <p:nvPr/>
          </p:nvCxnSpPr>
          <p:spPr>
            <a:xfrm>
              <a:off x="4211383" y="4809392"/>
              <a:ext cx="1028702" cy="0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5D11C0D-A3D1-498E-5650-C3026173C6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084" y="3480672"/>
              <a:ext cx="2584939" cy="1334233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12DABF-B261-91BC-7708-CA5A298DDFA2}"/>
                </a:ext>
              </a:extLst>
            </p:cNvPr>
            <p:cNvCxnSpPr/>
            <p:nvPr/>
          </p:nvCxnSpPr>
          <p:spPr>
            <a:xfrm>
              <a:off x="8263043" y="3746272"/>
              <a:ext cx="448408" cy="0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B0CBDCA-F3B4-C030-242A-F24FA8FFBA23}"/>
                </a:ext>
              </a:extLst>
            </p:cNvPr>
            <p:cNvSpPr txBox="1"/>
            <p:nvPr/>
          </p:nvSpPr>
          <p:spPr>
            <a:xfrm>
              <a:off x="8872773" y="3576995"/>
              <a:ext cx="20823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Biomarker 2 (Case)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BAF1008-F257-7A4D-FFDE-5C1E77FD10B7}"/>
                </a:ext>
              </a:extLst>
            </p:cNvPr>
            <p:cNvSpPr txBox="1"/>
            <p:nvPr/>
          </p:nvSpPr>
          <p:spPr>
            <a:xfrm>
              <a:off x="8872511" y="4776902"/>
              <a:ext cx="20823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Biomarker 1 (Control)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E87BDDB-9CEF-DF84-D2BC-A45F55437BFF}"/>
                </a:ext>
              </a:extLst>
            </p:cNvPr>
            <p:cNvCxnSpPr/>
            <p:nvPr/>
          </p:nvCxnSpPr>
          <p:spPr>
            <a:xfrm>
              <a:off x="8262781" y="4947726"/>
              <a:ext cx="448408" cy="0"/>
            </a:xfrm>
            <a:prstGeom prst="line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FDF9BFE-E6FB-02F1-08FE-C6145CECBF07}"/>
                </a:ext>
              </a:extLst>
            </p:cNvPr>
            <p:cNvCxnSpPr/>
            <p:nvPr/>
          </p:nvCxnSpPr>
          <p:spPr>
            <a:xfrm>
              <a:off x="8262781" y="4546210"/>
              <a:ext cx="448408" cy="0"/>
            </a:xfrm>
            <a:prstGeom prst="line">
              <a:avLst/>
            </a:prstGeom>
            <a:ln w="25400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9D08052-73DD-0ABF-0D29-A6036C2B7E62}"/>
                </a:ext>
              </a:extLst>
            </p:cNvPr>
            <p:cNvSpPr txBox="1"/>
            <p:nvPr/>
          </p:nvSpPr>
          <p:spPr>
            <a:xfrm>
              <a:off x="8872511" y="4376933"/>
              <a:ext cx="20823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Biomarker 2 (Control)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AEEDB37-8695-1EB9-2E2C-4077AD631011}"/>
                </a:ext>
              </a:extLst>
            </p:cNvPr>
            <p:cNvCxnSpPr>
              <a:cxnSpLocks/>
            </p:cNvCxnSpPr>
            <p:nvPr/>
          </p:nvCxnSpPr>
          <p:spPr>
            <a:xfrm>
              <a:off x="4211383" y="5101389"/>
              <a:ext cx="3613640" cy="0"/>
            </a:xfrm>
            <a:prstGeom prst="line">
              <a:avLst/>
            </a:prstGeom>
            <a:ln w="25400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C32B7F9-B84F-435F-391B-9667581B071E}"/>
                </a:ext>
              </a:extLst>
            </p:cNvPr>
            <p:cNvCxnSpPr>
              <a:cxnSpLocks/>
            </p:cNvCxnSpPr>
            <p:nvPr/>
          </p:nvCxnSpPr>
          <p:spPr>
            <a:xfrm>
              <a:off x="4211383" y="5232156"/>
              <a:ext cx="3613640" cy="0"/>
            </a:xfrm>
            <a:prstGeom prst="line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2845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Mazumdar-Shaw Advanced Research Centre (ARC)">
            <a:extLst>
              <a:ext uri="{FF2B5EF4-FFF2-40B4-BE49-F238E27FC236}">
                <a16:creationId xmlns:a16="http://schemas.microsoft.com/office/drawing/2014/main" id="{4EB74840-CA53-1366-EBD1-D725831B4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3165" y="1615308"/>
            <a:ext cx="6379156" cy="4881286"/>
          </a:xfrm>
          <a:prstGeom prst="rect">
            <a:avLst/>
          </a:prstGeom>
          <a:solidFill>
            <a:schemeClr val="bg1">
              <a:alpha val="90214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753164" y="1604800"/>
            <a:ext cx="5533336" cy="554926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en-GB" dirty="0">
                <a:solidFill>
                  <a:schemeClr val="tx1"/>
                </a:solidFill>
              </a:rPr>
              <a:t>Expertise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4294967295"/>
          </p:nvPr>
        </p:nvSpPr>
        <p:spPr>
          <a:xfrm>
            <a:off x="753164" y="2159726"/>
            <a:ext cx="6283361" cy="433686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My work aims to combine methods from Statistics, Machine Learning and AI to help with real world applications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 lot of my recent work has looked at using Digital Twins (computer simulators) for inference, development, and planning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My interest in Metabolomics comes from my postdoc, and my interest in using Statistics / ML / AI to tackle real world problems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4958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The importance of causality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946989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Biomarker 1 – Indicates presence of disease only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Biomarker 2 – Potential biomarker of disease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5E6D7C2-ADE8-A56F-3CA7-AAEC7DE1538C}"/>
              </a:ext>
            </a:extLst>
          </p:cNvPr>
          <p:cNvGrpSpPr/>
          <p:nvPr/>
        </p:nvGrpSpPr>
        <p:grpSpPr>
          <a:xfrm>
            <a:off x="3022200" y="3429000"/>
            <a:ext cx="7194328" cy="3164148"/>
            <a:chOff x="3760754" y="2753294"/>
            <a:chExt cx="7194328" cy="316414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D560CF0-578F-5A1F-417F-EFEA75BAB42B}"/>
                </a:ext>
              </a:extLst>
            </p:cNvPr>
            <p:cNvSpPr txBox="1"/>
            <p:nvPr/>
          </p:nvSpPr>
          <p:spPr>
            <a:xfrm>
              <a:off x="8872773" y="3976964"/>
              <a:ext cx="20823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Biomarker 1 (Case)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309B1F-4EB6-A407-B3E2-561345193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1384" y="3024553"/>
              <a:ext cx="0" cy="2497016"/>
            </a:xfrm>
            <a:prstGeom prst="straightConnector1">
              <a:avLst/>
            </a:prstGeom>
            <a:ln w="25400">
              <a:solidFill>
                <a:srgbClr val="080808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2744227-5060-8C15-605C-B19758F3482B}"/>
                </a:ext>
              </a:extLst>
            </p:cNvPr>
            <p:cNvCxnSpPr>
              <a:cxnSpLocks/>
            </p:cNvCxnSpPr>
            <p:nvPr/>
          </p:nvCxnSpPr>
          <p:spPr>
            <a:xfrm>
              <a:off x="4211384" y="5521569"/>
              <a:ext cx="3701563" cy="0"/>
            </a:xfrm>
            <a:prstGeom prst="straightConnector1">
              <a:avLst/>
            </a:prstGeom>
            <a:ln w="25400">
              <a:solidFill>
                <a:srgbClr val="080808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67834F4-507A-1DD9-C549-A223C506EA3C}"/>
                </a:ext>
              </a:extLst>
            </p:cNvPr>
            <p:cNvSpPr txBox="1"/>
            <p:nvPr/>
          </p:nvSpPr>
          <p:spPr>
            <a:xfrm rot="16200000">
              <a:off x="2804616" y="4103784"/>
              <a:ext cx="22508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Biomarker Measurement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259771-D02B-5734-6A20-2F7F19888982}"/>
                </a:ext>
              </a:extLst>
            </p:cNvPr>
            <p:cNvSpPr txBox="1"/>
            <p:nvPr/>
          </p:nvSpPr>
          <p:spPr>
            <a:xfrm>
              <a:off x="5543420" y="5578888"/>
              <a:ext cx="6652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Time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A4C7430-EB0C-C288-B02C-51075763CF5C}"/>
                </a:ext>
              </a:extLst>
            </p:cNvPr>
            <p:cNvCxnSpPr/>
            <p:nvPr/>
          </p:nvCxnSpPr>
          <p:spPr>
            <a:xfrm>
              <a:off x="8263043" y="4147788"/>
              <a:ext cx="448408" cy="0"/>
            </a:xfrm>
            <a:prstGeom prst="line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639596A-14E5-F8FF-2368-3F1058E55285}"/>
                </a:ext>
              </a:extLst>
            </p:cNvPr>
            <p:cNvCxnSpPr>
              <a:cxnSpLocks/>
            </p:cNvCxnSpPr>
            <p:nvPr/>
          </p:nvCxnSpPr>
          <p:spPr>
            <a:xfrm>
              <a:off x="4211384" y="5232156"/>
              <a:ext cx="1028701" cy="0"/>
            </a:xfrm>
            <a:prstGeom prst="line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385FFA8-4247-F527-1C6C-85EC3898A6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085" y="3897923"/>
              <a:ext cx="2584939" cy="1334233"/>
            </a:xfrm>
            <a:prstGeom prst="line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C441983-F264-7C41-710C-70EDC55787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2016" y="3121267"/>
              <a:ext cx="0" cy="2388505"/>
            </a:xfrm>
            <a:prstGeom prst="line">
              <a:avLst/>
            </a:prstGeom>
            <a:ln w="22225">
              <a:solidFill>
                <a:schemeClr val="tx2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6690538-A54F-CE71-2353-D924E82DCF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21085" y="3133064"/>
              <a:ext cx="0" cy="2388505"/>
            </a:xfrm>
            <a:prstGeom prst="line">
              <a:avLst/>
            </a:prstGeom>
            <a:ln w="22225">
              <a:solidFill>
                <a:schemeClr val="tx2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AF8951B-7922-09A3-08C0-D614E23732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7530" y="3121266"/>
              <a:ext cx="0" cy="2388505"/>
            </a:xfrm>
            <a:prstGeom prst="line">
              <a:avLst/>
            </a:prstGeom>
            <a:ln w="22225">
              <a:solidFill>
                <a:schemeClr val="tx2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2216BFA-9934-4A9C-3B86-FFD6FA598F7F}"/>
                </a:ext>
              </a:extLst>
            </p:cNvPr>
            <p:cNvSpPr txBox="1"/>
            <p:nvPr/>
          </p:nvSpPr>
          <p:spPr>
            <a:xfrm rot="19554585">
              <a:off x="4350828" y="2753294"/>
              <a:ext cx="11276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No disease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8E5831E-5756-BEEA-A00E-8C119F57E48F}"/>
                </a:ext>
              </a:extLst>
            </p:cNvPr>
            <p:cNvSpPr txBox="1"/>
            <p:nvPr/>
          </p:nvSpPr>
          <p:spPr>
            <a:xfrm rot="19554585">
              <a:off x="4977886" y="2773398"/>
              <a:ext cx="14221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Early-stage disease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0D47AF5-CAA7-F8FA-6214-3A2085ABC3C0}"/>
                </a:ext>
              </a:extLst>
            </p:cNvPr>
            <p:cNvSpPr txBox="1"/>
            <p:nvPr/>
          </p:nvSpPr>
          <p:spPr>
            <a:xfrm rot="19554585">
              <a:off x="6072433" y="2797212"/>
              <a:ext cx="14221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Late-stage disease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87AE727-4C41-0CDF-3E28-8E8D39C1C191}"/>
                </a:ext>
              </a:extLst>
            </p:cNvPr>
            <p:cNvCxnSpPr>
              <a:cxnSpLocks/>
            </p:cNvCxnSpPr>
            <p:nvPr/>
          </p:nvCxnSpPr>
          <p:spPr>
            <a:xfrm>
              <a:off x="4211383" y="4809392"/>
              <a:ext cx="1028702" cy="0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5D11C0D-A3D1-498E-5650-C3026173C6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084" y="3480672"/>
              <a:ext cx="2584939" cy="1334233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12DABF-B261-91BC-7708-CA5A298DDFA2}"/>
                </a:ext>
              </a:extLst>
            </p:cNvPr>
            <p:cNvCxnSpPr/>
            <p:nvPr/>
          </p:nvCxnSpPr>
          <p:spPr>
            <a:xfrm>
              <a:off x="8263043" y="3746272"/>
              <a:ext cx="448408" cy="0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B0CBDCA-F3B4-C030-242A-F24FA8FFBA23}"/>
                </a:ext>
              </a:extLst>
            </p:cNvPr>
            <p:cNvSpPr txBox="1"/>
            <p:nvPr/>
          </p:nvSpPr>
          <p:spPr>
            <a:xfrm>
              <a:off x="8872773" y="3576995"/>
              <a:ext cx="20823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Biomarker 2 (Case)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BAF1008-F257-7A4D-FFDE-5C1E77FD10B7}"/>
                </a:ext>
              </a:extLst>
            </p:cNvPr>
            <p:cNvSpPr txBox="1"/>
            <p:nvPr/>
          </p:nvSpPr>
          <p:spPr>
            <a:xfrm>
              <a:off x="8872511" y="4776902"/>
              <a:ext cx="20823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Biomarker 1 (Control)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E87BDDB-9CEF-DF84-D2BC-A45F55437BFF}"/>
                </a:ext>
              </a:extLst>
            </p:cNvPr>
            <p:cNvCxnSpPr/>
            <p:nvPr/>
          </p:nvCxnSpPr>
          <p:spPr>
            <a:xfrm>
              <a:off x="8262781" y="4947726"/>
              <a:ext cx="448408" cy="0"/>
            </a:xfrm>
            <a:prstGeom prst="line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FDF9BFE-E6FB-02F1-08FE-C6145CECBF07}"/>
                </a:ext>
              </a:extLst>
            </p:cNvPr>
            <p:cNvCxnSpPr/>
            <p:nvPr/>
          </p:nvCxnSpPr>
          <p:spPr>
            <a:xfrm>
              <a:off x="8262781" y="4546210"/>
              <a:ext cx="448408" cy="0"/>
            </a:xfrm>
            <a:prstGeom prst="line">
              <a:avLst/>
            </a:prstGeom>
            <a:ln w="25400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9D08052-73DD-0ABF-0D29-A6036C2B7E62}"/>
                </a:ext>
              </a:extLst>
            </p:cNvPr>
            <p:cNvSpPr txBox="1"/>
            <p:nvPr/>
          </p:nvSpPr>
          <p:spPr>
            <a:xfrm>
              <a:off x="8872511" y="4376933"/>
              <a:ext cx="20823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Biomarker 2 (Control)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AEEDB37-8695-1EB9-2E2C-4077AD631011}"/>
                </a:ext>
              </a:extLst>
            </p:cNvPr>
            <p:cNvCxnSpPr>
              <a:cxnSpLocks/>
            </p:cNvCxnSpPr>
            <p:nvPr/>
          </p:nvCxnSpPr>
          <p:spPr>
            <a:xfrm>
              <a:off x="4211383" y="5101389"/>
              <a:ext cx="3613640" cy="0"/>
            </a:xfrm>
            <a:prstGeom prst="line">
              <a:avLst/>
            </a:prstGeom>
            <a:ln w="25400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C32B7F9-B84F-435F-391B-9667581B071E}"/>
                </a:ext>
              </a:extLst>
            </p:cNvPr>
            <p:cNvCxnSpPr>
              <a:cxnSpLocks/>
            </p:cNvCxnSpPr>
            <p:nvPr/>
          </p:nvCxnSpPr>
          <p:spPr>
            <a:xfrm>
              <a:off x="4211383" y="5232156"/>
              <a:ext cx="3613640" cy="0"/>
            </a:xfrm>
            <a:prstGeom prst="line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3862E773-4063-18CB-88AF-4306C358BE5F}"/>
              </a:ext>
            </a:extLst>
          </p:cNvPr>
          <p:cNvSpPr/>
          <p:nvPr/>
        </p:nvSpPr>
        <p:spPr>
          <a:xfrm>
            <a:off x="3186463" y="5677540"/>
            <a:ext cx="1739900" cy="523220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3FB280-37B3-538C-E3AE-4C08E2BE1B34}"/>
              </a:ext>
            </a:extLst>
          </p:cNvPr>
          <p:cNvSpPr txBox="1"/>
          <p:nvPr/>
        </p:nvSpPr>
        <p:spPr>
          <a:xfrm>
            <a:off x="651412" y="5329497"/>
            <a:ext cx="22507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Biomarker 1 shows no difference without disease – not a useful biomarker</a:t>
            </a:r>
          </a:p>
        </p:txBody>
      </p:sp>
    </p:spTree>
    <p:extLst>
      <p:ext uri="{BB962C8B-B14F-4D97-AF65-F5344CB8AC3E}">
        <p14:creationId xmlns:p14="http://schemas.microsoft.com/office/powerpoint/2010/main" val="21666800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The importance of causality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946989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Biomarker 1 – Indicates presence of disease only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Biomarker 2 – Potential biomarker of disease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5E6D7C2-ADE8-A56F-3CA7-AAEC7DE1538C}"/>
              </a:ext>
            </a:extLst>
          </p:cNvPr>
          <p:cNvGrpSpPr/>
          <p:nvPr/>
        </p:nvGrpSpPr>
        <p:grpSpPr>
          <a:xfrm>
            <a:off x="3022200" y="3429000"/>
            <a:ext cx="7194328" cy="3164148"/>
            <a:chOff x="3760754" y="2753294"/>
            <a:chExt cx="7194328" cy="316414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D560CF0-578F-5A1F-417F-EFEA75BAB42B}"/>
                </a:ext>
              </a:extLst>
            </p:cNvPr>
            <p:cNvSpPr txBox="1"/>
            <p:nvPr/>
          </p:nvSpPr>
          <p:spPr>
            <a:xfrm>
              <a:off x="8872773" y="3976964"/>
              <a:ext cx="20823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Biomarker 1 (Case)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309B1F-4EB6-A407-B3E2-561345193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1384" y="3024553"/>
              <a:ext cx="0" cy="2497016"/>
            </a:xfrm>
            <a:prstGeom prst="straightConnector1">
              <a:avLst/>
            </a:prstGeom>
            <a:ln w="25400">
              <a:solidFill>
                <a:srgbClr val="080808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2744227-5060-8C15-605C-B19758F3482B}"/>
                </a:ext>
              </a:extLst>
            </p:cNvPr>
            <p:cNvCxnSpPr>
              <a:cxnSpLocks/>
            </p:cNvCxnSpPr>
            <p:nvPr/>
          </p:nvCxnSpPr>
          <p:spPr>
            <a:xfrm>
              <a:off x="4211384" y="5521569"/>
              <a:ext cx="3701563" cy="0"/>
            </a:xfrm>
            <a:prstGeom prst="straightConnector1">
              <a:avLst/>
            </a:prstGeom>
            <a:ln w="25400">
              <a:solidFill>
                <a:srgbClr val="080808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67834F4-507A-1DD9-C549-A223C506EA3C}"/>
                </a:ext>
              </a:extLst>
            </p:cNvPr>
            <p:cNvSpPr txBox="1"/>
            <p:nvPr/>
          </p:nvSpPr>
          <p:spPr>
            <a:xfrm rot="16200000">
              <a:off x="2804616" y="4103784"/>
              <a:ext cx="22508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Biomarker Measurement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259771-D02B-5734-6A20-2F7F19888982}"/>
                </a:ext>
              </a:extLst>
            </p:cNvPr>
            <p:cNvSpPr txBox="1"/>
            <p:nvPr/>
          </p:nvSpPr>
          <p:spPr>
            <a:xfrm>
              <a:off x="5543420" y="5578888"/>
              <a:ext cx="6652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Time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A4C7430-EB0C-C288-B02C-51075763CF5C}"/>
                </a:ext>
              </a:extLst>
            </p:cNvPr>
            <p:cNvCxnSpPr/>
            <p:nvPr/>
          </p:nvCxnSpPr>
          <p:spPr>
            <a:xfrm>
              <a:off x="8263043" y="4147788"/>
              <a:ext cx="448408" cy="0"/>
            </a:xfrm>
            <a:prstGeom prst="line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639596A-14E5-F8FF-2368-3F1058E55285}"/>
                </a:ext>
              </a:extLst>
            </p:cNvPr>
            <p:cNvCxnSpPr>
              <a:cxnSpLocks/>
            </p:cNvCxnSpPr>
            <p:nvPr/>
          </p:nvCxnSpPr>
          <p:spPr>
            <a:xfrm>
              <a:off x="4211384" y="5232156"/>
              <a:ext cx="1028701" cy="0"/>
            </a:xfrm>
            <a:prstGeom prst="line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385FFA8-4247-F527-1C6C-85EC3898A6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085" y="3897923"/>
              <a:ext cx="2584939" cy="1334233"/>
            </a:xfrm>
            <a:prstGeom prst="line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C441983-F264-7C41-710C-70EDC55787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2016" y="3121267"/>
              <a:ext cx="0" cy="2388505"/>
            </a:xfrm>
            <a:prstGeom prst="line">
              <a:avLst/>
            </a:prstGeom>
            <a:ln w="22225">
              <a:solidFill>
                <a:schemeClr val="tx2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6690538-A54F-CE71-2353-D924E82DCF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21085" y="3133064"/>
              <a:ext cx="0" cy="2388505"/>
            </a:xfrm>
            <a:prstGeom prst="line">
              <a:avLst/>
            </a:prstGeom>
            <a:ln w="22225">
              <a:solidFill>
                <a:schemeClr val="tx2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AF8951B-7922-09A3-08C0-D614E23732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7530" y="3121266"/>
              <a:ext cx="0" cy="2388505"/>
            </a:xfrm>
            <a:prstGeom prst="line">
              <a:avLst/>
            </a:prstGeom>
            <a:ln w="22225">
              <a:solidFill>
                <a:schemeClr val="tx2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2216BFA-9934-4A9C-3B86-FFD6FA598F7F}"/>
                </a:ext>
              </a:extLst>
            </p:cNvPr>
            <p:cNvSpPr txBox="1"/>
            <p:nvPr/>
          </p:nvSpPr>
          <p:spPr>
            <a:xfrm rot="19554585">
              <a:off x="4350828" y="2753294"/>
              <a:ext cx="11276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No disease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8E5831E-5756-BEEA-A00E-8C119F57E48F}"/>
                </a:ext>
              </a:extLst>
            </p:cNvPr>
            <p:cNvSpPr txBox="1"/>
            <p:nvPr/>
          </p:nvSpPr>
          <p:spPr>
            <a:xfrm rot="19554585">
              <a:off x="4977886" y="2773398"/>
              <a:ext cx="14221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Early-stage disease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0D47AF5-CAA7-F8FA-6214-3A2085ABC3C0}"/>
                </a:ext>
              </a:extLst>
            </p:cNvPr>
            <p:cNvSpPr txBox="1"/>
            <p:nvPr/>
          </p:nvSpPr>
          <p:spPr>
            <a:xfrm rot="19554585">
              <a:off x="6072433" y="2797212"/>
              <a:ext cx="14221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Late-stage disease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87AE727-4C41-0CDF-3E28-8E8D39C1C191}"/>
                </a:ext>
              </a:extLst>
            </p:cNvPr>
            <p:cNvCxnSpPr>
              <a:cxnSpLocks/>
            </p:cNvCxnSpPr>
            <p:nvPr/>
          </p:nvCxnSpPr>
          <p:spPr>
            <a:xfrm>
              <a:off x="4211383" y="4809392"/>
              <a:ext cx="1028702" cy="0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5D11C0D-A3D1-498E-5650-C3026173C6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084" y="3480672"/>
              <a:ext cx="2584939" cy="1334233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12DABF-B261-91BC-7708-CA5A298DDFA2}"/>
                </a:ext>
              </a:extLst>
            </p:cNvPr>
            <p:cNvCxnSpPr/>
            <p:nvPr/>
          </p:nvCxnSpPr>
          <p:spPr>
            <a:xfrm>
              <a:off x="8263043" y="3746272"/>
              <a:ext cx="448408" cy="0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B0CBDCA-F3B4-C030-242A-F24FA8FFBA23}"/>
                </a:ext>
              </a:extLst>
            </p:cNvPr>
            <p:cNvSpPr txBox="1"/>
            <p:nvPr/>
          </p:nvSpPr>
          <p:spPr>
            <a:xfrm>
              <a:off x="8872773" y="3576995"/>
              <a:ext cx="20823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Biomarker 2 (Case)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BAF1008-F257-7A4D-FFDE-5C1E77FD10B7}"/>
                </a:ext>
              </a:extLst>
            </p:cNvPr>
            <p:cNvSpPr txBox="1"/>
            <p:nvPr/>
          </p:nvSpPr>
          <p:spPr>
            <a:xfrm>
              <a:off x="8872511" y="4776902"/>
              <a:ext cx="20823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Biomarker 1 (Control)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E87BDDB-9CEF-DF84-D2BC-A45F55437BFF}"/>
                </a:ext>
              </a:extLst>
            </p:cNvPr>
            <p:cNvCxnSpPr/>
            <p:nvPr/>
          </p:nvCxnSpPr>
          <p:spPr>
            <a:xfrm>
              <a:off x="8262781" y="4947726"/>
              <a:ext cx="448408" cy="0"/>
            </a:xfrm>
            <a:prstGeom prst="line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FDF9BFE-E6FB-02F1-08FE-C6145CECBF07}"/>
                </a:ext>
              </a:extLst>
            </p:cNvPr>
            <p:cNvCxnSpPr/>
            <p:nvPr/>
          </p:nvCxnSpPr>
          <p:spPr>
            <a:xfrm>
              <a:off x="8262781" y="4546210"/>
              <a:ext cx="448408" cy="0"/>
            </a:xfrm>
            <a:prstGeom prst="line">
              <a:avLst/>
            </a:prstGeom>
            <a:ln w="25400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9D08052-73DD-0ABF-0D29-A6036C2B7E62}"/>
                </a:ext>
              </a:extLst>
            </p:cNvPr>
            <p:cNvSpPr txBox="1"/>
            <p:nvPr/>
          </p:nvSpPr>
          <p:spPr>
            <a:xfrm>
              <a:off x="8872511" y="4376933"/>
              <a:ext cx="20823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Biomarker 2 (Control)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AEEDB37-8695-1EB9-2E2C-4077AD631011}"/>
                </a:ext>
              </a:extLst>
            </p:cNvPr>
            <p:cNvCxnSpPr>
              <a:cxnSpLocks/>
            </p:cNvCxnSpPr>
            <p:nvPr/>
          </p:nvCxnSpPr>
          <p:spPr>
            <a:xfrm>
              <a:off x="4211383" y="5101389"/>
              <a:ext cx="3613640" cy="0"/>
            </a:xfrm>
            <a:prstGeom prst="line">
              <a:avLst/>
            </a:prstGeom>
            <a:ln w="25400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C32B7F9-B84F-435F-391B-9667581B071E}"/>
                </a:ext>
              </a:extLst>
            </p:cNvPr>
            <p:cNvCxnSpPr>
              <a:cxnSpLocks/>
            </p:cNvCxnSpPr>
            <p:nvPr/>
          </p:nvCxnSpPr>
          <p:spPr>
            <a:xfrm>
              <a:off x="4211383" y="5232156"/>
              <a:ext cx="3613640" cy="0"/>
            </a:xfrm>
            <a:prstGeom prst="line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3862E773-4063-18CB-88AF-4306C358BE5F}"/>
              </a:ext>
            </a:extLst>
          </p:cNvPr>
          <p:cNvSpPr/>
          <p:nvPr/>
        </p:nvSpPr>
        <p:spPr>
          <a:xfrm>
            <a:off x="3220248" y="5378743"/>
            <a:ext cx="1739900" cy="523220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3FB280-37B3-538C-E3AE-4C08E2BE1B34}"/>
              </a:ext>
            </a:extLst>
          </p:cNvPr>
          <p:cNvSpPr txBox="1"/>
          <p:nvPr/>
        </p:nvSpPr>
        <p:spPr>
          <a:xfrm>
            <a:off x="651412" y="5329497"/>
            <a:ext cx="22507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Biomarker 2 shows a difference without disease – potentially useful biomarker</a:t>
            </a:r>
          </a:p>
        </p:txBody>
      </p:sp>
    </p:spTree>
    <p:extLst>
      <p:ext uri="{BB962C8B-B14F-4D97-AF65-F5344CB8AC3E}">
        <p14:creationId xmlns:p14="http://schemas.microsoft.com/office/powerpoint/2010/main" val="9414676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The importance of causality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946989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Biomarker 1 – Indicates presence of disease only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Biomarker 2 – Potential biomarker of disease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5E6D7C2-ADE8-A56F-3CA7-AAEC7DE1538C}"/>
              </a:ext>
            </a:extLst>
          </p:cNvPr>
          <p:cNvGrpSpPr/>
          <p:nvPr/>
        </p:nvGrpSpPr>
        <p:grpSpPr>
          <a:xfrm>
            <a:off x="3022200" y="3429000"/>
            <a:ext cx="7194328" cy="3164148"/>
            <a:chOff x="3760754" y="2753294"/>
            <a:chExt cx="7194328" cy="316414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D560CF0-578F-5A1F-417F-EFEA75BAB42B}"/>
                </a:ext>
              </a:extLst>
            </p:cNvPr>
            <p:cNvSpPr txBox="1"/>
            <p:nvPr/>
          </p:nvSpPr>
          <p:spPr>
            <a:xfrm>
              <a:off x="8872773" y="3976964"/>
              <a:ext cx="20823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Biomarker 1 (Case)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309B1F-4EB6-A407-B3E2-561345193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1384" y="3024553"/>
              <a:ext cx="0" cy="2497016"/>
            </a:xfrm>
            <a:prstGeom prst="straightConnector1">
              <a:avLst/>
            </a:prstGeom>
            <a:ln w="25400">
              <a:solidFill>
                <a:srgbClr val="080808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2744227-5060-8C15-605C-B19758F3482B}"/>
                </a:ext>
              </a:extLst>
            </p:cNvPr>
            <p:cNvCxnSpPr>
              <a:cxnSpLocks/>
            </p:cNvCxnSpPr>
            <p:nvPr/>
          </p:nvCxnSpPr>
          <p:spPr>
            <a:xfrm>
              <a:off x="4211384" y="5521569"/>
              <a:ext cx="3701563" cy="0"/>
            </a:xfrm>
            <a:prstGeom prst="straightConnector1">
              <a:avLst/>
            </a:prstGeom>
            <a:ln w="25400">
              <a:solidFill>
                <a:srgbClr val="080808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67834F4-507A-1DD9-C549-A223C506EA3C}"/>
                </a:ext>
              </a:extLst>
            </p:cNvPr>
            <p:cNvSpPr txBox="1"/>
            <p:nvPr/>
          </p:nvSpPr>
          <p:spPr>
            <a:xfrm rot="16200000">
              <a:off x="2804616" y="4103784"/>
              <a:ext cx="22508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Biomarker Measurement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259771-D02B-5734-6A20-2F7F19888982}"/>
                </a:ext>
              </a:extLst>
            </p:cNvPr>
            <p:cNvSpPr txBox="1"/>
            <p:nvPr/>
          </p:nvSpPr>
          <p:spPr>
            <a:xfrm>
              <a:off x="5543420" y="5578888"/>
              <a:ext cx="6652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Time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A4C7430-EB0C-C288-B02C-51075763CF5C}"/>
                </a:ext>
              </a:extLst>
            </p:cNvPr>
            <p:cNvCxnSpPr/>
            <p:nvPr/>
          </p:nvCxnSpPr>
          <p:spPr>
            <a:xfrm>
              <a:off x="8263043" y="4147788"/>
              <a:ext cx="448408" cy="0"/>
            </a:xfrm>
            <a:prstGeom prst="line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639596A-14E5-F8FF-2368-3F1058E55285}"/>
                </a:ext>
              </a:extLst>
            </p:cNvPr>
            <p:cNvCxnSpPr>
              <a:cxnSpLocks/>
            </p:cNvCxnSpPr>
            <p:nvPr/>
          </p:nvCxnSpPr>
          <p:spPr>
            <a:xfrm>
              <a:off x="4211384" y="5232156"/>
              <a:ext cx="1028701" cy="0"/>
            </a:xfrm>
            <a:prstGeom prst="line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385FFA8-4247-F527-1C6C-85EC3898A6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085" y="3897923"/>
              <a:ext cx="2584939" cy="1334233"/>
            </a:xfrm>
            <a:prstGeom prst="line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C441983-F264-7C41-710C-70EDC55787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2016" y="3121267"/>
              <a:ext cx="0" cy="2388505"/>
            </a:xfrm>
            <a:prstGeom prst="line">
              <a:avLst/>
            </a:prstGeom>
            <a:ln w="22225">
              <a:solidFill>
                <a:schemeClr val="tx2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6690538-A54F-CE71-2353-D924E82DCF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21085" y="3133064"/>
              <a:ext cx="0" cy="2388505"/>
            </a:xfrm>
            <a:prstGeom prst="line">
              <a:avLst/>
            </a:prstGeom>
            <a:ln w="22225">
              <a:solidFill>
                <a:schemeClr val="tx2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AF8951B-7922-09A3-08C0-D614E23732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7530" y="3121266"/>
              <a:ext cx="0" cy="2388505"/>
            </a:xfrm>
            <a:prstGeom prst="line">
              <a:avLst/>
            </a:prstGeom>
            <a:ln w="22225">
              <a:solidFill>
                <a:schemeClr val="tx2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2216BFA-9934-4A9C-3B86-FFD6FA598F7F}"/>
                </a:ext>
              </a:extLst>
            </p:cNvPr>
            <p:cNvSpPr txBox="1"/>
            <p:nvPr/>
          </p:nvSpPr>
          <p:spPr>
            <a:xfrm rot="19554585">
              <a:off x="4350828" y="2753294"/>
              <a:ext cx="11276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No disease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8E5831E-5756-BEEA-A00E-8C119F57E48F}"/>
                </a:ext>
              </a:extLst>
            </p:cNvPr>
            <p:cNvSpPr txBox="1"/>
            <p:nvPr/>
          </p:nvSpPr>
          <p:spPr>
            <a:xfrm rot="19554585">
              <a:off x="4977886" y="2773398"/>
              <a:ext cx="14221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Early-stage disease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0D47AF5-CAA7-F8FA-6214-3A2085ABC3C0}"/>
                </a:ext>
              </a:extLst>
            </p:cNvPr>
            <p:cNvSpPr txBox="1"/>
            <p:nvPr/>
          </p:nvSpPr>
          <p:spPr>
            <a:xfrm rot="19554585">
              <a:off x="6072433" y="2797212"/>
              <a:ext cx="14221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Late-stage disease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87AE727-4C41-0CDF-3E28-8E8D39C1C191}"/>
                </a:ext>
              </a:extLst>
            </p:cNvPr>
            <p:cNvCxnSpPr>
              <a:cxnSpLocks/>
            </p:cNvCxnSpPr>
            <p:nvPr/>
          </p:nvCxnSpPr>
          <p:spPr>
            <a:xfrm>
              <a:off x="4211383" y="4809392"/>
              <a:ext cx="1028702" cy="0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5D11C0D-A3D1-498E-5650-C3026173C6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084" y="3480672"/>
              <a:ext cx="2584939" cy="1334233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12DABF-B261-91BC-7708-CA5A298DDFA2}"/>
                </a:ext>
              </a:extLst>
            </p:cNvPr>
            <p:cNvCxnSpPr/>
            <p:nvPr/>
          </p:nvCxnSpPr>
          <p:spPr>
            <a:xfrm>
              <a:off x="8263043" y="3746272"/>
              <a:ext cx="448408" cy="0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B0CBDCA-F3B4-C030-242A-F24FA8FFBA23}"/>
                </a:ext>
              </a:extLst>
            </p:cNvPr>
            <p:cNvSpPr txBox="1"/>
            <p:nvPr/>
          </p:nvSpPr>
          <p:spPr>
            <a:xfrm>
              <a:off x="8872773" y="3576995"/>
              <a:ext cx="20823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Biomarker 2 (Case)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BAF1008-F257-7A4D-FFDE-5C1E77FD10B7}"/>
                </a:ext>
              </a:extLst>
            </p:cNvPr>
            <p:cNvSpPr txBox="1"/>
            <p:nvPr/>
          </p:nvSpPr>
          <p:spPr>
            <a:xfrm>
              <a:off x="8872511" y="4776902"/>
              <a:ext cx="20823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Biomarker 1 (Control)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E87BDDB-9CEF-DF84-D2BC-A45F55437BFF}"/>
                </a:ext>
              </a:extLst>
            </p:cNvPr>
            <p:cNvCxnSpPr/>
            <p:nvPr/>
          </p:nvCxnSpPr>
          <p:spPr>
            <a:xfrm>
              <a:off x="8262781" y="4947726"/>
              <a:ext cx="448408" cy="0"/>
            </a:xfrm>
            <a:prstGeom prst="line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FDF9BFE-E6FB-02F1-08FE-C6145CECBF07}"/>
                </a:ext>
              </a:extLst>
            </p:cNvPr>
            <p:cNvCxnSpPr/>
            <p:nvPr/>
          </p:nvCxnSpPr>
          <p:spPr>
            <a:xfrm>
              <a:off x="8262781" y="4546210"/>
              <a:ext cx="448408" cy="0"/>
            </a:xfrm>
            <a:prstGeom prst="line">
              <a:avLst/>
            </a:prstGeom>
            <a:ln w="25400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9D08052-73DD-0ABF-0D29-A6036C2B7E62}"/>
                </a:ext>
              </a:extLst>
            </p:cNvPr>
            <p:cNvSpPr txBox="1"/>
            <p:nvPr/>
          </p:nvSpPr>
          <p:spPr>
            <a:xfrm>
              <a:off x="8872511" y="4376933"/>
              <a:ext cx="20823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Biomarker 2 (Control)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AEEDB37-8695-1EB9-2E2C-4077AD631011}"/>
                </a:ext>
              </a:extLst>
            </p:cNvPr>
            <p:cNvCxnSpPr>
              <a:cxnSpLocks/>
            </p:cNvCxnSpPr>
            <p:nvPr/>
          </p:nvCxnSpPr>
          <p:spPr>
            <a:xfrm>
              <a:off x="4211383" y="5101389"/>
              <a:ext cx="3613640" cy="0"/>
            </a:xfrm>
            <a:prstGeom prst="line">
              <a:avLst/>
            </a:prstGeom>
            <a:ln w="25400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C32B7F9-B84F-435F-391B-9667581B071E}"/>
                </a:ext>
              </a:extLst>
            </p:cNvPr>
            <p:cNvCxnSpPr>
              <a:cxnSpLocks/>
            </p:cNvCxnSpPr>
            <p:nvPr/>
          </p:nvCxnSpPr>
          <p:spPr>
            <a:xfrm>
              <a:off x="4211383" y="5232156"/>
              <a:ext cx="3613640" cy="0"/>
            </a:xfrm>
            <a:prstGeom prst="line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3862E773-4063-18CB-88AF-4306C358BE5F}"/>
              </a:ext>
            </a:extLst>
          </p:cNvPr>
          <p:cNvSpPr/>
          <p:nvPr/>
        </p:nvSpPr>
        <p:spPr>
          <a:xfrm>
            <a:off x="5312288" y="3429000"/>
            <a:ext cx="473042" cy="3100826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3FB280-37B3-538C-E3AE-4C08E2BE1B34}"/>
              </a:ext>
            </a:extLst>
          </p:cNvPr>
          <p:cNvSpPr txBox="1"/>
          <p:nvPr/>
        </p:nvSpPr>
        <p:spPr>
          <a:xfrm>
            <a:off x="6879877" y="2487312"/>
            <a:ext cx="22507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collected at this point cannot tell which one is good – Using AI won’t fix this</a:t>
            </a:r>
          </a:p>
        </p:txBody>
      </p:sp>
    </p:spTree>
    <p:extLst>
      <p:ext uri="{BB962C8B-B14F-4D97-AF65-F5344CB8AC3E}">
        <p14:creationId xmlns:p14="http://schemas.microsoft.com/office/powerpoint/2010/main" val="34574698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Metabolomics &amp; AI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So how can AI help metabolomics? And what are the dangers?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To give the talk some structure I have taken the structure from a recent pre-print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5F50AB-AD44-16B8-9C8A-D852EBD54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288" y="2861513"/>
            <a:ext cx="6903423" cy="34745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EA7A5C-F80A-7F23-92C4-A95AFB041921}"/>
              </a:ext>
            </a:extLst>
          </p:cNvPr>
          <p:cNvSpPr txBox="1"/>
          <p:nvPr/>
        </p:nvSpPr>
        <p:spPr>
          <a:xfrm>
            <a:off x="9887346" y="6151417"/>
            <a:ext cx="1869226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Shah et al. (2023)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45845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3165" y="1604800"/>
            <a:ext cx="6686985" cy="4546617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LC-MS/MS Metabolomics Flowchart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BB23A5-3EAD-6CC7-21EE-55FA2F298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837" y="1752895"/>
            <a:ext cx="8484325" cy="456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604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LC-MS/MS Metabolomics Flowchart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BB23A5-3EAD-6CC7-21EE-55FA2F298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837" y="1752895"/>
            <a:ext cx="8484325" cy="456571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5BBB751-62C4-2BD8-6A80-881B1816EEC4}"/>
              </a:ext>
            </a:extLst>
          </p:cNvPr>
          <p:cNvSpPr/>
          <p:nvPr/>
        </p:nvSpPr>
        <p:spPr>
          <a:xfrm>
            <a:off x="1503744" y="1604799"/>
            <a:ext cx="3007296" cy="2740777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57765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Untargeted or targeted acquisition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Untargeted acquisition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Data Dependent Acquisition (DDA)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Data Independent Acquisition (DIA)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Hybrid methods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Combining DDA or DIA with inclusion/exclusion windows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Advanced methods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 number of methods developed, but aren’t easily usable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129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 classic DDA method is Top-N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Top-N combines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MS1 survey scans to observed (and later quantify) peaks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MS2 fragmentation scans to get metabolite spectra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Use Dynamic Exclusion Windows (DEWs) to stop the repeated fragmentation of the same metabolites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Basic rule: If you have fragmented at a particular m/z, you cannot fragment again for another 20-30 seconds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9680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3071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" name="Table 62">
            <a:extLst>
              <a:ext uri="{FF2B5EF4-FFF2-40B4-BE49-F238E27FC236}">
                <a16:creationId xmlns:a16="http://schemas.microsoft.com/office/drawing/2014/main" id="{A2E98DC3-051E-63B0-FA7E-AE817C17BD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728376"/>
              </p:ext>
            </p:extLst>
          </p:nvPr>
        </p:nvGraphicFramePr>
        <p:xfrm>
          <a:off x="7321805" y="2460377"/>
          <a:ext cx="4031995" cy="4031210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2782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E584AD98-51DE-BF2A-E68D-7B88A9B30F66}"/>
              </a:ext>
            </a:extLst>
          </p:cNvPr>
          <p:cNvSpPr/>
          <p:nvPr/>
        </p:nvSpPr>
        <p:spPr>
          <a:xfrm>
            <a:off x="9936268" y="3967941"/>
            <a:ext cx="1367994" cy="278550"/>
          </a:xfrm>
          <a:prstGeom prst="flowChartTerminator">
            <a:avLst/>
          </a:prstGeom>
          <a:solidFill>
            <a:srgbClr val="5B9BD5">
              <a:lumMod val="60000"/>
              <a:lumOff val="40000"/>
            </a:srgb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896C467C-17F4-23D3-54A5-BD6FC09D5F59}"/>
              </a:ext>
            </a:extLst>
          </p:cNvPr>
          <p:cNvSpPr/>
          <p:nvPr/>
        </p:nvSpPr>
        <p:spPr>
          <a:xfrm rot="10800000">
            <a:off x="8823811" y="5062219"/>
            <a:ext cx="1007776" cy="278550"/>
          </a:xfrm>
          <a:prstGeom prst="flowChartTerminator">
            <a:avLst/>
          </a:prstGeom>
          <a:solidFill>
            <a:srgbClr val="5B9BD5">
              <a:lumMod val="60000"/>
              <a:lumOff val="40000"/>
            </a:srgb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E51C11C0-1000-E27A-CBC7-21E3F4146EDD}"/>
              </a:ext>
            </a:extLst>
          </p:cNvPr>
          <p:cNvSpPr/>
          <p:nvPr/>
        </p:nvSpPr>
        <p:spPr>
          <a:xfrm>
            <a:off x="9196758" y="5788108"/>
            <a:ext cx="1007776" cy="278550"/>
          </a:xfrm>
          <a:prstGeom prst="flowChartTerminator">
            <a:avLst/>
          </a:prstGeom>
          <a:solidFill>
            <a:srgbClr val="5B9BD5">
              <a:lumMod val="60000"/>
              <a:lumOff val="40000"/>
            </a:srgb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lowchart: Terminator 7">
            <a:extLst>
              <a:ext uri="{FF2B5EF4-FFF2-40B4-BE49-F238E27FC236}">
                <a16:creationId xmlns:a16="http://schemas.microsoft.com/office/drawing/2014/main" id="{08A3D037-C8CE-F4C8-2002-C569FDBD9A8F}"/>
              </a:ext>
            </a:extLst>
          </p:cNvPr>
          <p:cNvSpPr/>
          <p:nvPr/>
        </p:nvSpPr>
        <p:spPr>
          <a:xfrm>
            <a:off x="8090894" y="4334037"/>
            <a:ext cx="647558" cy="278550"/>
          </a:xfrm>
          <a:prstGeom prst="flowChartTerminator">
            <a:avLst/>
          </a:prstGeom>
          <a:solidFill>
            <a:srgbClr val="5B9BD5">
              <a:lumMod val="60000"/>
              <a:lumOff val="40000"/>
            </a:srgb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Table 62">
            <a:extLst>
              <a:ext uri="{FF2B5EF4-FFF2-40B4-BE49-F238E27FC236}">
                <a16:creationId xmlns:a16="http://schemas.microsoft.com/office/drawing/2014/main" id="{570DEA52-F8A3-2D5E-12CB-AFB727CC5C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934621"/>
              </p:ext>
            </p:extLst>
          </p:nvPr>
        </p:nvGraphicFramePr>
        <p:xfrm>
          <a:off x="1096941" y="2460377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B2E8D011-C757-468D-F021-D098EAB5DA8B}"/>
              </a:ext>
            </a:extLst>
          </p:cNvPr>
          <p:cNvSpPr/>
          <p:nvPr/>
        </p:nvSpPr>
        <p:spPr>
          <a:xfrm rot="5400000">
            <a:off x="3515272" y="4152445"/>
            <a:ext cx="1367994" cy="278550"/>
          </a:xfrm>
          <a:prstGeom prst="flowChartTerminator">
            <a:avLst/>
          </a:prstGeom>
          <a:solidFill>
            <a:srgbClr val="5B9BD5">
              <a:lumMod val="60000"/>
              <a:lumOff val="40000"/>
            </a:srgb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D6717B90-FE14-978E-7A5D-A4B1859341E4}"/>
              </a:ext>
            </a:extLst>
          </p:cNvPr>
          <p:cNvSpPr/>
          <p:nvPr/>
        </p:nvSpPr>
        <p:spPr>
          <a:xfrm rot="5400000">
            <a:off x="2598947" y="4332554"/>
            <a:ext cx="1007776" cy="278550"/>
          </a:xfrm>
          <a:prstGeom prst="flowChartTerminator">
            <a:avLst/>
          </a:prstGeom>
          <a:solidFill>
            <a:srgbClr val="5B9BD5">
              <a:lumMod val="60000"/>
              <a:lumOff val="40000"/>
            </a:srgb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218D66FD-6C8B-5AEF-CCD6-7868021E31B8}"/>
              </a:ext>
            </a:extLst>
          </p:cNvPr>
          <p:cNvSpPr/>
          <p:nvPr/>
        </p:nvSpPr>
        <p:spPr>
          <a:xfrm>
            <a:off x="2971894" y="5788108"/>
            <a:ext cx="1007776" cy="278550"/>
          </a:xfrm>
          <a:prstGeom prst="flowChartTerminator">
            <a:avLst/>
          </a:prstGeom>
          <a:solidFill>
            <a:srgbClr val="5B9BD5">
              <a:lumMod val="60000"/>
              <a:lumOff val="40000"/>
            </a:srgb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lowchart: Terminator 12">
            <a:extLst>
              <a:ext uri="{FF2B5EF4-FFF2-40B4-BE49-F238E27FC236}">
                <a16:creationId xmlns:a16="http://schemas.microsoft.com/office/drawing/2014/main" id="{197C8E15-7E68-DECB-2ABB-644D38ED1E00}"/>
              </a:ext>
            </a:extLst>
          </p:cNvPr>
          <p:cNvSpPr/>
          <p:nvPr/>
        </p:nvSpPr>
        <p:spPr>
          <a:xfrm>
            <a:off x="1866030" y="3232740"/>
            <a:ext cx="1755415" cy="278550"/>
          </a:xfrm>
          <a:prstGeom prst="flowChartTerminator">
            <a:avLst/>
          </a:prstGeom>
          <a:solidFill>
            <a:srgbClr val="5B9BD5">
              <a:lumMod val="60000"/>
              <a:lumOff val="40000"/>
            </a:srgb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DA464B3E-7173-3A79-A3E2-B26A305BCEC6}"/>
              </a:ext>
            </a:extLst>
          </p:cNvPr>
          <p:cNvSpPr/>
          <p:nvPr/>
        </p:nvSpPr>
        <p:spPr>
          <a:xfrm>
            <a:off x="1866030" y="4334037"/>
            <a:ext cx="647558" cy="278550"/>
          </a:xfrm>
          <a:prstGeom prst="flowChartTerminator">
            <a:avLst/>
          </a:prstGeom>
          <a:solidFill>
            <a:srgbClr val="5B9BD5">
              <a:lumMod val="60000"/>
              <a:lumOff val="40000"/>
            </a:srgb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0D7229-A513-8844-F22F-79A3E2B73154}"/>
              </a:ext>
            </a:extLst>
          </p:cNvPr>
          <p:cNvCxnSpPr/>
          <p:nvPr/>
        </p:nvCxnSpPr>
        <p:spPr>
          <a:xfrm>
            <a:off x="5477164" y="4433455"/>
            <a:ext cx="1505527" cy="0"/>
          </a:xfrm>
          <a:prstGeom prst="straightConnector1">
            <a:avLst/>
          </a:prstGeom>
          <a:noFill/>
          <a:ln w="635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D43BE806-FC05-CBAD-B046-23A12803E26F}"/>
              </a:ext>
            </a:extLst>
          </p:cNvPr>
          <p:cNvSpPr/>
          <p:nvPr/>
        </p:nvSpPr>
        <p:spPr>
          <a:xfrm>
            <a:off x="8094644" y="3234211"/>
            <a:ext cx="1755415" cy="278550"/>
          </a:xfrm>
          <a:prstGeom prst="flowChartTerminator">
            <a:avLst/>
          </a:prstGeom>
          <a:solidFill>
            <a:srgbClr val="5B9BD5">
              <a:lumMod val="60000"/>
              <a:lumOff val="40000"/>
            </a:srgb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22509C-CC10-9377-8DF5-7D99529B7B48}"/>
              </a:ext>
            </a:extLst>
          </p:cNvPr>
          <p:cNvSpPr txBox="1">
            <a:spLocks/>
          </p:cNvSpPr>
          <p:nvPr/>
        </p:nvSpPr>
        <p:spPr>
          <a:xfrm>
            <a:off x="5438350" y="2936597"/>
            <a:ext cx="1710838" cy="103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Ships are horizontal</a:t>
            </a:r>
          </a:p>
        </p:txBody>
      </p:sp>
    </p:spTree>
    <p:extLst>
      <p:ext uri="{BB962C8B-B14F-4D97-AF65-F5344CB8AC3E}">
        <p14:creationId xmlns:p14="http://schemas.microsoft.com/office/powerpoint/2010/main" val="3646658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e Gilbert Scott Building">
            <a:extLst>
              <a:ext uri="{FF2B5EF4-FFF2-40B4-BE49-F238E27FC236}">
                <a16:creationId xmlns:a16="http://schemas.microsoft.com/office/drawing/2014/main" id="{0A9F26CD-2426-514B-885A-BDDCCFCF9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3164" y="1604797"/>
            <a:ext cx="6753625" cy="5068146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753164" y="1604800"/>
            <a:ext cx="6848909" cy="67207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Today’s Talk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4294967295"/>
          </p:nvPr>
        </p:nvSpPr>
        <p:spPr>
          <a:xfrm>
            <a:off x="753164" y="2180862"/>
            <a:ext cx="6753626" cy="3958681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/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Going to discuss what AI is</a:t>
            </a:r>
          </a:p>
          <a:p>
            <a:pPr marL="380990" indent="-380990"/>
            <a:endParaRPr lang="en-US" sz="1200" kern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/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Discuss what is needed for AI to be </a:t>
            </a:r>
            <a:r>
              <a:rPr lang="en-GB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utilised</a:t>
            </a:r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effectively and what the dangers of AI are</a:t>
            </a:r>
          </a:p>
          <a:p>
            <a:pPr marL="380990" indent="-380990"/>
            <a:endParaRPr lang="en-US" sz="1200" kern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/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Look at how AI is/could be used in a LC-MS/MS data analysis pipeline (including our Digital Twin work)</a:t>
            </a:r>
          </a:p>
          <a:p>
            <a:pPr marL="380990" indent="-380990"/>
            <a:endParaRPr lang="en-US" sz="1200" kern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/>
            <a:r>
              <a:rPr lang="en-US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Speculate on how AI and Large Language Models (e.g. ChatGPT) might be useful in the future</a:t>
            </a:r>
          </a:p>
        </p:txBody>
      </p:sp>
    </p:spTree>
    <p:extLst>
      <p:ext uri="{BB962C8B-B14F-4D97-AF65-F5344CB8AC3E}">
        <p14:creationId xmlns:p14="http://schemas.microsoft.com/office/powerpoint/2010/main" val="27626578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3" name="Table 62">
            <a:extLst>
              <a:ext uri="{FF2B5EF4-FFF2-40B4-BE49-F238E27FC236}">
                <a16:creationId xmlns:a16="http://schemas.microsoft.com/office/drawing/2014/main" id="{B0A280D2-BA98-97AD-5E38-0860AAE952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387992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0F99EE99-C615-635A-60EB-15559E28AF57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5B9BD5">
              <a:lumMod val="60000"/>
              <a:lumOff val="40000"/>
            </a:srgb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D142A5EB-1EF7-99D1-4FB6-C628D4983B09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5B9BD5">
              <a:lumMod val="60000"/>
              <a:lumOff val="40000"/>
            </a:srgb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lowchart: Terminator 7">
            <a:extLst>
              <a:ext uri="{FF2B5EF4-FFF2-40B4-BE49-F238E27FC236}">
                <a16:creationId xmlns:a16="http://schemas.microsoft.com/office/drawing/2014/main" id="{C71EB380-F605-DE6F-9722-6D56ED5A52C8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5B9BD5">
              <a:lumMod val="60000"/>
              <a:lumOff val="40000"/>
            </a:srgb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B59614D-2039-7BD5-4E35-4F86D40C9B80}"/>
              </a:ext>
            </a:extLst>
          </p:cNvPr>
          <p:cNvGrpSpPr/>
          <p:nvPr/>
        </p:nvGrpSpPr>
        <p:grpSpPr>
          <a:xfrm>
            <a:off x="4376801" y="3006057"/>
            <a:ext cx="342822" cy="3602911"/>
            <a:chOff x="4376801" y="3006057"/>
            <a:chExt cx="342822" cy="3602911"/>
          </a:xfrm>
        </p:grpSpPr>
        <p:pic>
          <p:nvPicPr>
            <p:cNvPr id="10" name="Picture 9" descr="Shape, arrow&#10;&#10;Description automatically generated">
              <a:extLst>
                <a:ext uri="{FF2B5EF4-FFF2-40B4-BE49-F238E27FC236}">
                  <a16:creationId xmlns:a16="http://schemas.microsoft.com/office/drawing/2014/main" id="{B3606FB1-D01E-B67C-B312-C958FAF08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11" name="Picture 10" descr="Shape, arrow&#10;&#10;Description automatically generated">
              <a:extLst>
                <a:ext uri="{FF2B5EF4-FFF2-40B4-BE49-F238E27FC236}">
                  <a16:creationId xmlns:a16="http://schemas.microsoft.com/office/drawing/2014/main" id="{60694876-5FDF-AF26-419D-B834B2A37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12" name="Picture 11" descr="Shape, arrow&#10;&#10;Description automatically generated">
              <a:extLst>
                <a:ext uri="{FF2B5EF4-FFF2-40B4-BE49-F238E27FC236}">
                  <a16:creationId xmlns:a16="http://schemas.microsoft.com/office/drawing/2014/main" id="{93A6DBFC-6EB3-1F72-48D6-18874DCE2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13" name="Picture 12" descr="Shape, arrow&#10;&#10;Description automatically generated">
              <a:extLst>
                <a:ext uri="{FF2B5EF4-FFF2-40B4-BE49-F238E27FC236}">
                  <a16:creationId xmlns:a16="http://schemas.microsoft.com/office/drawing/2014/main" id="{E5D047AB-2A71-A6F6-5996-96ADBAA0C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14" name="Picture 13" descr="Shape, arrow&#10;&#10;Description automatically generated">
              <a:extLst>
                <a:ext uri="{FF2B5EF4-FFF2-40B4-BE49-F238E27FC236}">
                  <a16:creationId xmlns:a16="http://schemas.microsoft.com/office/drawing/2014/main" id="{1CE72C7C-7DEA-FE43-2927-F62460F05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15" name="Picture 14" descr="Shape, arrow&#10;&#10;Description automatically generated">
              <a:extLst>
                <a:ext uri="{FF2B5EF4-FFF2-40B4-BE49-F238E27FC236}">
                  <a16:creationId xmlns:a16="http://schemas.microsoft.com/office/drawing/2014/main" id="{C8E492CE-CF38-FB5A-F19B-369A0133D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16" name="Picture 15" descr="Shape, arrow&#10;&#10;Description automatically generated">
              <a:extLst>
                <a:ext uri="{FF2B5EF4-FFF2-40B4-BE49-F238E27FC236}">
                  <a16:creationId xmlns:a16="http://schemas.microsoft.com/office/drawing/2014/main" id="{B54A47DC-E07B-472F-D487-80A75E7FA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17" name="Picture 16" descr="Shape, arrow&#10;&#10;Description automatically generated">
              <a:extLst>
                <a:ext uri="{FF2B5EF4-FFF2-40B4-BE49-F238E27FC236}">
                  <a16:creationId xmlns:a16="http://schemas.microsoft.com/office/drawing/2014/main" id="{F0CE28BB-8CA1-7EF0-362C-97C878382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18" name="Picture 17" descr="Shape, arrow&#10;&#10;Description automatically generated">
              <a:extLst>
                <a:ext uri="{FF2B5EF4-FFF2-40B4-BE49-F238E27FC236}">
                  <a16:creationId xmlns:a16="http://schemas.microsoft.com/office/drawing/2014/main" id="{0255B20D-49A7-D450-87D9-19D9B8C80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19" name="Picture 18" descr="Shape, arrow&#10;&#10;Description automatically generated">
              <a:extLst>
                <a:ext uri="{FF2B5EF4-FFF2-40B4-BE49-F238E27FC236}">
                  <a16:creationId xmlns:a16="http://schemas.microsoft.com/office/drawing/2014/main" id="{4435458F-C426-1503-35DB-F8A759718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  <p:sp>
        <p:nvSpPr>
          <p:cNvPr id="20" name="Flowchart: Terminator 19">
            <a:extLst>
              <a:ext uri="{FF2B5EF4-FFF2-40B4-BE49-F238E27FC236}">
                <a16:creationId xmlns:a16="http://schemas.microsoft.com/office/drawing/2014/main" id="{83183A08-A94F-C45F-F4AE-FE2798F3E544}"/>
              </a:ext>
            </a:extLst>
          </p:cNvPr>
          <p:cNvSpPr/>
          <p:nvPr/>
        </p:nvSpPr>
        <p:spPr>
          <a:xfrm>
            <a:off x="6594128" y="4134096"/>
            <a:ext cx="1367994" cy="278550"/>
          </a:xfrm>
          <a:prstGeom prst="flowChartTerminator">
            <a:avLst/>
          </a:prstGeom>
          <a:solidFill>
            <a:srgbClr val="5B9BD5">
              <a:lumMod val="60000"/>
              <a:lumOff val="40000"/>
            </a:srgb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lowchart: Terminator 20">
            <a:extLst>
              <a:ext uri="{FF2B5EF4-FFF2-40B4-BE49-F238E27FC236}">
                <a16:creationId xmlns:a16="http://schemas.microsoft.com/office/drawing/2014/main" id="{6D19E9AF-6DB1-8808-B2FD-4A912A9A1244}"/>
              </a:ext>
            </a:extLst>
          </p:cNvPr>
          <p:cNvSpPr/>
          <p:nvPr/>
        </p:nvSpPr>
        <p:spPr>
          <a:xfrm>
            <a:off x="4752504" y="3400366"/>
            <a:ext cx="1755415" cy="278550"/>
          </a:xfrm>
          <a:prstGeom prst="flowChartTerminator">
            <a:avLst/>
          </a:prstGeom>
          <a:solidFill>
            <a:srgbClr val="5B9BD5">
              <a:lumMod val="60000"/>
              <a:lumOff val="40000"/>
            </a:srgb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10979E5-4143-1763-F4D1-DDB82CE6B26C}"/>
              </a:ext>
            </a:extLst>
          </p:cNvPr>
          <p:cNvGrpSpPr/>
          <p:nvPr/>
        </p:nvGrpSpPr>
        <p:grpSpPr>
          <a:xfrm>
            <a:off x="4747791" y="3000363"/>
            <a:ext cx="342822" cy="3602911"/>
            <a:chOff x="4376801" y="3006057"/>
            <a:chExt cx="342822" cy="3602911"/>
          </a:xfrm>
        </p:grpSpPr>
        <p:pic>
          <p:nvPicPr>
            <p:cNvPr id="23" name="Picture 22" descr="Shape, arrow&#10;&#10;Description automatically generated">
              <a:extLst>
                <a:ext uri="{FF2B5EF4-FFF2-40B4-BE49-F238E27FC236}">
                  <a16:creationId xmlns:a16="http://schemas.microsoft.com/office/drawing/2014/main" id="{E0DFCEAF-BDB6-B632-501E-2AAA1A7A5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24" name="Picture 23" descr="Shape, arrow&#10;&#10;Description automatically generated">
              <a:extLst>
                <a:ext uri="{FF2B5EF4-FFF2-40B4-BE49-F238E27FC236}">
                  <a16:creationId xmlns:a16="http://schemas.microsoft.com/office/drawing/2014/main" id="{161AF0AA-3B5B-9D04-6161-937849054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25" name="Picture 24" descr="Shape, arrow&#10;&#10;Description automatically generated">
              <a:extLst>
                <a:ext uri="{FF2B5EF4-FFF2-40B4-BE49-F238E27FC236}">
                  <a16:creationId xmlns:a16="http://schemas.microsoft.com/office/drawing/2014/main" id="{C969A643-5F90-BF1F-7AC0-DE71408F8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26" name="Picture 25" descr="Shape, arrow&#10;&#10;Description automatically generated">
              <a:extLst>
                <a:ext uri="{FF2B5EF4-FFF2-40B4-BE49-F238E27FC236}">
                  <a16:creationId xmlns:a16="http://schemas.microsoft.com/office/drawing/2014/main" id="{15AFD752-CA4A-EC0F-1468-B87A5B12E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27" name="Picture 26" descr="Shape, arrow&#10;&#10;Description automatically generated">
              <a:extLst>
                <a:ext uri="{FF2B5EF4-FFF2-40B4-BE49-F238E27FC236}">
                  <a16:creationId xmlns:a16="http://schemas.microsoft.com/office/drawing/2014/main" id="{372D951C-B9B0-2AE4-E008-8A765F134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28" name="Picture 27" descr="Shape, arrow&#10;&#10;Description automatically generated">
              <a:extLst>
                <a:ext uri="{FF2B5EF4-FFF2-40B4-BE49-F238E27FC236}">
                  <a16:creationId xmlns:a16="http://schemas.microsoft.com/office/drawing/2014/main" id="{EA9B2E3D-21FF-54E8-21BB-9AC0EE3A8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29" name="Picture 28" descr="Shape, arrow&#10;&#10;Description automatically generated">
              <a:extLst>
                <a:ext uri="{FF2B5EF4-FFF2-40B4-BE49-F238E27FC236}">
                  <a16:creationId xmlns:a16="http://schemas.microsoft.com/office/drawing/2014/main" id="{711A3ADF-DFB8-159A-33DB-86561E777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30" name="Picture 29" descr="Shape, arrow&#10;&#10;Description automatically generated">
              <a:extLst>
                <a:ext uri="{FF2B5EF4-FFF2-40B4-BE49-F238E27FC236}">
                  <a16:creationId xmlns:a16="http://schemas.microsoft.com/office/drawing/2014/main" id="{59F965B6-1A4D-32D9-DC0E-8FDB38952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31" name="Picture 30" descr="Shape, arrow&#10;&#10;Description automatically generated">
              <a:extLst>
                <a:ext uri="{FF2B5EF4-FFF2-40B4-BE49-F238E27FC236}">
                  <a16:creationId xmlns:a16="http://schemas.microsoft.com/office/drawing/2014/main" id="{5B58E6CE-7322-0E5B-4BC6-66D6EB093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32" name="Picture 31" descr="Shape, arrow&#10;&#10;Description automatically generated">
              <a:extLst>
                <a:ext uri="{FF2B5EF4-FFF2-40B4-BE49-F238E27FC236}">
                  <a16:creationId xmlns:a16="http://schemas.microsoft.com/office/drawing/2014/main" id="{8ED6DF40-ECBF-2B04-FF6D-819FE9FD5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12453E-57CF-AE31-5A7D-6188E136DAE6}"/>
              </a:ext>
            </a:extLst>
          </p:cNvPr>
          <p:cNvGrpSpPr/>
          <p:nvPr/>
        </p:nvGrpSpPr>
        <p:grpSpPr>
          <a:xfrm>
            <a:off x="5101990" y="3011225"/>
            <a:ext cx="342822" cy="3602911"/>
            <a:chOff x="4376801" y="3006057"/>
            <a:chExt cx="342822" cy="3602911"/>
          </a:xfrm>
        </p:grpSpPr>
        <p:pic>
          <p:nvPicPr>
            <p:cNvPr id="34" name="Picture 33" descr="Shape, arrow&#10;&#10;Description automatically generated">
              <a:extLst>
                <a:ext uri="{FF2B5EF4-FFF2-40B4-BE49-F238E27FC236}">
                  <a16:creationId xmlns:a16="http://schemas.microsoft.com/office/drawing/2014/main" id="{0DFAF11C-EBF8-36B7-78E9-9F1589172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35" name="Picture 34" descr="Shape, arrow&#10;&#10;Description automatically generated">
              <a:extLst>
                <a:ext uri="{FF2B5EF4-FFF2-40B4-BE49-F238E27FC236}">
                  <a16:creationId xmlns:a16="http://schemas.microsoft.com/office/drawing/2014/main" id="{A1B7E8EF-DE93-1B5F-96B9-71F632F63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36" name="Picture 35" descr="Shape, arrow&#10;&#10;Description automatically generated">
              <a:extLst>
                <a:ext uri="{FF2B5EF4-FFF2-40B4-BE49-F238E27FC236}">
                  <a16:creationId xmlns:a16="http://schemas.microsoft.com/office/drawing/2014/main" id="{685A9536-A240-911B-E748-69728097A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37" name="Picture 36" descr="Shape, arrow&#10;&#10;Description automatically generated">
              <a:extLst>
                <a:ext uri="{FF2B5EF4-FFF2-40B4-BE49-F238E27FC236}">
                  <a16:creationId xmlns:a16="http://schemas.microsoft.com/office/drawing/2014/main" id="{CCB05E61-DA78-64E1-4F08-00E9E854F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38" name="Picture 37" descr="Shape, arrow&#10;&#10;Description automatically generated">
              <a:extLst>
                <a:ext uri="{FF2B5EF4-FFF2-40B4-BE49-F238E27FC236}">
                  <a16:creationId xmlns:a16="http://schemas.microsoft.com/office/drawing/2014/main" id="{3EC37B54-8617-3830-3944-28E388982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39" name="Picture 38" descr="Shape, arrow&#10;&#10;Description automatically generated">
              <a:extLst>
                <a:ext uri="{FF2B5EF4-FFF2-40B4-BE49-F238E27FC236}">
                  <a16:creationId xmlns:a16="http://schemas.microsoft.com/office/drawing/2014/main" id="{6A148040-7489-99AD-2DC4-5BB1BB242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40" name="Picture 39" descr="Shape, arrow&#10;&#10;Description automatically generated">
              <a:extLst>
                <a:ext uri="{FF2B5EF4-FFF2-40B4-BE49-F238E27FC236}">
                  <a16:creationId xmlns:a16="http://schemas.microsoft.com/office/drawing/2014/main" id="{FCAFF285-B0C6-8836-ABAF-B7602F73B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41" name="Picture 40" descr="Shape, arrow&#10;&#10;Description automatically generated">
              <a:extLst>
                <a:ext uri="{FF2B5EF4-FFF2-40B4-BE49-F238E27FC236}">
                  <a16:creationId xmlns:a16="http://schemas.microsoft.com/office/drawing/2014/main" id="{AC73898C-1E8C-4F21-617F-BE41D854D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42" name="Picture 41" descr="Shape, arrow&#10;&#10;Description automatically generated">
              <a:extLst>
                <a:ext uri="{FF2B5EF4-FFF2-40B4-BE49-F238E27FC236}">
                  <a16:creationId xmlns:a16="http://schemas.microsoft.com/office/drawing/2014/main" id="{6A7835C1-7B15-EBF4-36F9-5FA174A01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43" name="Picture 42" descr="Shape, arrow&#10;&#10;Description automatically generated">
              <a:extLst>
                <a:ext uri="{FF2B5EF4-FFF2-40B4-BE49-F238E27FC236}">
                  <a16:creationId xmlns:a16="http://schemas.microsoft.com/office/drawing/2014/main" id="{18B9F612-04B6-85C1-C569-B2F312523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BB5EE22-BDF9-1804-9127-22572E9FCB02}"/>
              </a:ext>
            </a:extLst>
          </p:cNvPr>
          <p:cNvGrpSpPr/>
          <p:nvPr/>
        </p:nvGrpSpPr>
        <p:grpSpPr>
          <a:xfrm>
            <a:off x="5469942" y="3000363"/>
            <a:ext cx="342822" cy="3602911"/>
            <a:chOff x="4376801" y="3006057"/>
            <a:chExt cx="342822" cy="3602911"/>
          </a:xfrm>
        </p:grpSpPr>
        <p:pic>
          <p:nvPicPr>
            <p:cNvPr id="45" name="Picture 44" descr="Shape, arrow&#10;&#10;Description automatically generated">
              <a:extLst>
                <a:ext uri="{FF2B5EF4-FFF2-40B4-BE49-F238E27FC236}">
                  <a16:creationId xmlns:a16="http://schemas.microsoft.com/office/drawing/2014/main" id="{40E2F13C-0124-BCF7-A3DE-DAD559331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46" name="Picture 45" descr="Shape, arrow&#10;&#10;Description automatically generated">
              <a:extLst>
                <a:ext uri="{FF2B5EF4-FFF2-40B4-BE49-F238E27FC236}">
                  <a16:creationId xmlns:a16="http://schemas.microsoft.com/office/drawing/2014/main" id="{632C27F8-3842-65FB-F78D-447212ACC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47" name="Picture 46" descr="Shape, arrow&#10;&#10;Description automatically generated">
              <a:extLst>
                <a:ext uri="{FF2B5EF4-FFF2-40B4-BE49-F238E27FC236}">
                  <a16:creationId xmlns:a16="http://schemas.microsoft.com/office/drawing/2014/main" id="{29FCE383-61A4-25D8-CFC4-70544EEDD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48" name="Picture 47" descr="Shape, arrow&#10;&#10;Description automatically generated">
              <a:extLst>
                <a:ext uri="{FF2B5EF4-FFF2-40B4-BE49-F238E27FC236}">
                  <a16:creationId xmlns:a16="http://schemas.microsoft.com/office/drawing/2014/main" id="{4F389B1E-1DA5-E84E-2435-6385E461F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49" name="Picture 48" descr="Shape, arrow&#10;&#10;Description automatically generated">
              <a:extLst>
                <a:ext uri="{FF2B5EF4-FFF2-40B4-BE49-F238E27FC236}">
                  <a16:creationId xmlns:a16="http://schemas.microsoft.com/office/drawing/2014/main" id="{B6E32F32-1638-4E49-8A12-2125D1953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50" name="Picture 49" descr="Shape, arrow&#10;&#10;Description automatically generated">
              <a:extLst>
                <a:ext uri="{FF2B5EF4-FFF2-40B4-BE49-F238E27FC236}">
                  <a16:creationId xmlns:a16="http://schemas.microsoft.com/office/drawing/2014/main" id="{5F228DDE-A570-99B3-017E-DBEA38117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51" name="Picture 50" descr="Shape, arrow&#10;&#10;Description automatically generated">
              <a:extLst>
                <a:ext uri="{FF2B5EF4-FFF2-40B4-BE49-F238E27FC236}">
                  <a16:creationId xmlns:a16="http://schemas.microsoft.com/office/drawing/2014/main" id="{17CEA7FD-DB42-9E46-394D-A61C18FA8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52" name="Picture 51" descr="Shape, arrow&#10;&#10;Description automatically generated">
              <a:extLst>
                <a:ext uri="{FF2B5EF4-FFF2-40B4-BE49-F238E27FC236}">
                  <a16:creationId xmlns:a16="http://schemas.microsoft.com/office/drawing/2014/main" id="{3E41AAED-6199-56F3-32EF-3BAD23923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53" name="Picture 52" descr="Shape, arrow&#10;&#10;Description automatically generated">
              <a:extLst>
                <a:ext uri="{FF2B5EF4-FFF2-40B4-BE49-F238E27FC236}">
                  <a16:creationId xmlns:a16="http://schemas.microsoft.com/office/drawing/2014/main" id="{88FED8EB-8C44-9B19-0FB4-C34919177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54" name="Picture 53" descr="Shape, arrow&#10;&#10;Description automatically generated">
              <a:extLst>
                <a:ext uri="{FF2B5EF4-FFF2-40B4-BE49-F238E27FC236}">
                  <a16:creationId xmlns:a16="http://schemas.microsoft.com/office/drawing/2014/main" id="{C33088A6-CA3F-141C-C0B9-E6E9D96DC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78E54B7-9F0B-66B1-3D93-8EA5A63E0145}"/>
              </a:ext>
            </a:extLst>
          </p:cNvPr>
          <p:cNvGrpSpPr/>
          <p:nvPr/>
        </p:nvGrpSpPr>
        <p:grpSpPr>
          <a:xfrm>
            <a:off x="5840258" y="3006057"/>
            <a:ext cx="342822" cy="3602911"/>
            <a:chOff x="4376801" y="3006057"/>
            <a:chExt cx="342822" cy="3602911"/>
          </a:xfrm>
        </p:grpSpPr>
        <p:pic>
          <p:nvPicPr>
            <p:cNvPr id="56" name="Picture 55" descr="Shape, arrow&#10;&#10;Description automatically generated">
              <a:extLst>
                <a:ext uri="{FF2B5EF4-FFF2-40B4-BE49-F238E27FC236}">
                  <a16:creationId xmlns:a16="http://schemas.microsoft.com/office/drawing/2014/main" id="{30DEE01C-B484-DD4F-997B-674A8BBE0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57" name="Picture 56" descr="Shape, arrow&#10;&#10;Description automatically generated">
              <a:extLst>
                <a:ext uri="{FF2B5EF4-FFF2-40B4-BE49-F238E27FC236}">
                  <a16:creationId xmlns:a16="http://schemas.microsoft.com/office/drawing/2014/main" id="{B39D443C-9184-1F01-5EDF-6BA283B5B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58" name="Picture 57" descr="Shape, arrow&#10;&#10;Description automatically generated">
              <a:extLst>
                <a:ext uri="{FF2B5EF4-FFF2-40B4-BE49-F238E27FC236}">
                  <a16:creationId xmlns:a16="http://schemas.microsoft.com/office/drawing/2014/main" id="{F01CBBC5-94B9-8C0F-E7E6-611CD1122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59" name="Picture 58" descr="Shape, arrow&#10;&#10;Description automatically generated">
              <a:extLst>
                <a:ext uri="{FF2B5EF4-FFF2-40B4-BE49-F238E27FC236}">
                  <a16:creationId xmlns:a16="http://schemas.microsoft.com/office/drawing/2014/main" id="{5C40726E-F20C-5602-68DA-4D687BE37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60" name="Picture 59" descr="Shape, arrow&#10;&#10;Description automatically generated">
              <a:extLst>
                <a:ext uri="{FF2B5EF4-FFF2-40B4-BE49-F238E27FC236}">
                  <a16:creationId xmlns:a16="http://schemas.microsoft.com/office/drawing/2014/main" id="{A3C1707C-8827-8507-80A3-B16166069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61" name="Picture 60" descr="Shape, arrow&#10;&#10;Description automatically generated">
              <a:extLst>
                <a:ext uri="{FF2B5EF4-FFF2-40B4-BE49-F238E27FC236}">
                  <a16:creationId xmlns:a16="http://schemas.microsoft.com/office/drawing/2014/main" id="{AB007D3E-CD68-2E3C-FBB5-30392428B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62" name="Picture 61" descr="Shape, arrow&#10;&#10;Description automatically generated">
              <a:extLst>
                <a:ext uri="{FF2B5EF4-FFF2-40B4-BE49-F238E27FC236}">
                  <a16:creationId xmlns:a16="http://schemas.microsoft.com/office/drawing/2014/main" id="{91DEC3F5-F810-76ED-2FCE-65DDCF3F9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63" name="Picture 62" descr="Shape, arrow&#10;&#10;Description automatically generated">
              <a:extLst>
                <a:ext uri="{FF2B5EF4-FFF2-40B4-BE49-F238E27FC236}">
                  <a16:creationId xmlns:a16="http://schemas.microsoft.com/office/drawing/2014/main" id="{52641207-DB1E-7C85-6BC3-921EE37CA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64" name="Picture 63" descr="Shape, arrow&#10;&#10;Description automatically generated">
              <a:extLst>
                <a:ext uri="{FF2B5EF4-FFF2-40B4-BE49-F238E27FC236}">
                  <a16:creationId xmlns:a16="http://schemas.microsoft.com/office/drawing/2014/main" id="{FFF0B7E8-66CA-9085-11AC-FEC8DCCEA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65" name="Picture 64" descr="Shape, arrow&#10;&#10;Description automatically generated">
              <a:extLst>
                <a:ext uri="{FF2B5EF4-FFF2-40B4-BE49-F238E27FC236}">
                  <a16:creationId xmlns:a16="http://schemas.microsoft.com/office/drawing/2014/main" id="{3489EBDF-EAC7-63FF-4335-0BA677F02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ADF0EA6-0BEB-EDE0-A267-09AD6B8F9020}"/>
              </a:ext>
            </a:extLst>
          </p:cNvPr>
          <p:cNvGrpSpPr/>
          <p:nvPr/>
        </p:nvGrpSpPr>
        <p:grpSpPr>
          <a:xfrm>
            <a:off x="6194908" y="3015321"/>
            <a:ext cx="342822" cy="3602911"/>
            <a:chOff x="4376801" y="3006057"/>
            <a:chExt cx="342822" cy="3602911"/>
          </a:xfrm>
        </p:grpSpPr>
        <p:pic>
          <p:nvPicPr>
            <p:cNvPr id="67" name="Picture 66" descr="Shape, arrow&#10;&#10;Description automatically generated">
              <a:extLst>
                <a:ext uri="{FF2B5EF4-FFF2-40B4-BE49-F238E27FC236}">
                  <a16:creationId xmlns:a16="http://schemas.microsoft.com/office/drawing/2014/main" id="{DBC2EA30-91E6-C1D1-B3DA-3D92BDED9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68" name="Picture 67" descr="Shape, arrow&#10;&#10;Description automatically generated">
              <a:extLst>
                <a:ext uri="{FF2B5EF4-FFF2-40B4-BE49-F238E27FC236}">
                  <a16:creationId xmlns:a16="http://schemas.microsoft.com/office/drawing/2014/main" id="{C3628EAA-AD7B-15A1-E9AE-80B6F135E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69" name="Picture 68" descr="Shape, arrow&#10;&#10;Description automatically generated">
              <a:extLst>
                <a:ext uri="{FF2B5EF4-FFF2-40B4-BE49-F238E27FC236}">
                  <a16:creationId xmlns:a16="http://schemas.microsoft.com/office/drawing/2014/main" id="{DC03E373-6F9E-4F04-0A7B-6A6EA8883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70" name="Picture 69" descr="Shape, arrow&#10;&#10;Description automatically generated">
              <a:extLst>
                <a:ext uri="{FF2B5EF4-FFF2-40B4-BE49-F238E27FC236}">
                  <a16:creationId xmlns:a16="http://schemas.microsoft.com/office/drawing/2014/main" id="{E40719E3-F2A4-0EFB-0EB0-17FDCCAE7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71" name="Picture 70" descr="Shape, arrow&#10;&#10;Description automatically generated">
              <a:extLst>
                <a:ext uri="{FF2B5EF4-FFF2-40B4-BE49-F238E27FC236}">
                  <a16:creationId xmlns:a16="http://schemas.microsoft.com/office/drawing/2014/main" id="{BB0C1A1B-3DA7-380B-0D4B-1E8779975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72" name="Picture 71" descr="Shape, arrow&#10;&#10;Description automatically generated">
              <a:extLst>
                <a:ext uri="{FF2B5EF4-FFF2-40B4-BE49-F238E27FC236}">
                  <a16:creationId xmlns:a16="http://schemas.microsoft.com/office/drawing/2014/main" id="{102E4BCE-229E-CF29-4E64-ABAD89BF9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73" name="Picture 72" descr="Shape, arrow&#10;&#10;Description automatically generated">
              <a:extLst>
                <a:ext uri="{FF2B5EF4-FFF2-40B4-BE49-F238E27FC236}">
                  <a16:creationId xmlns:a16="http://schemas.microsoft.com/office/drawing/2014/main" id="{66EDA566-C132-153A-3B25-C86E684E9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74" name="Picture 73" descr="Shape, arrow&#10;&#10;Description automatically generated">
              <a:extLst>
                <a:ext uri="{FF2B5EF4-FFF2-40B4-BE49-F238E27FC236}">
                  <a16:creationId xmlns:a16="http://schemas.microsoft.com/office/drawing/2014/main" id="{AD4B7F17-0092-DA84-784B-539390F16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75" name="Picture 74" descr="Shape, arrow&#10;&#10;Description automatically generated">
              <a:extLst>
                <a:ext uri="{FF2B5EF4-FFF2-40B4-BE49-F238E27FC236}">
                  <a16:creationId xmlns:a16="http://schemas.microsoft.com/office/drawing/2014/main" id="{B3F9F7FF-E9FA-409A-DF97-E8E690BFB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76" name="Picture 75" descr="Shape, arrow&#10;&#10;Description automatically generated">
              <a:extLst>
                <a:ext uri="{FF2B5EF4-FFF2-40B4-BE49-F238E27FC236}">
                  <a16:creationId xmlns:a16="http://schemas.microsoft.com/office/drawing/2014/main" id="{89D90CE9-6A78-EF43-D83B-4D88EF07C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9C05B86-A065-15B2-8232-DA4736397C66}"/>
              </a:ext>
            </a:extLst>
          </p:cNvPr>
          <p:cNvGrpSpPr/>
          <p:nvPr/>
        </p:nvGrpSpPr>
        <p:grpSpPr>
          <a:xfrm>
            <a:off x="6572098" y="3006057"/>
            <a:ext cx="342822" cy="3602911"/>
            <a:chOff x="4376801" y="3006057"/>
            <a:chExt cx="342822" cy="3602911"/>
          </a:xfrm>
        </p:grpSpPr>
        <p:pic>
          <p:nvPicPr>
            <p:cNvPr id="78" name="Picture 77" descr="Shape, arrow&#10;&#10;Description automatically generated">
              <a:extLst>
                <a:ext uri="{FF2B5EF4-FFF2-40B4-BE49-F238E27FC236}">
                  <a16:creationId xmlns:a16="http://schemas.microsoft.com/office/drawing/2014/main" id="{010E0A00-302F-73C4-8E7F-F40C53595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79" name="Picture 78" descr="Shape, arrow&#10;&#10;Description automatically generated">
              <a:extLst>
                <a:ext uri="{FF2B5EF4-FFF2-40B4-BE49-F238E27FC236}">
                  <a16:creationId xmlns:a16="http://schemas.microsoft.com/office/drawing/2014/main" id="{877D86D6-4E11-F315-8221-A8177A7D4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80" name="Picture 79" descr="Shape, arrow&#10;&#10;Description automatically generated">
              <a:extLst>
                <a:ext uri="{FF2B5EF4-FFF2-40B4-BE49-F238E27FC236}">
                  <a16:creationId xmlns:a16="http://schemas.microsoft.com/office/drawing/2014/main" id="{F177BB9D-FF43-7F7D-2362-4BA96F929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81" name="Picture 80" descr="Shape, arrow&#10;&#10;Description automatically generated">
              <a:extLst>
                <a:ext uri="{FF2B5EF4-FFF2-40B4-BE49-F238E27FC236}">
                  <a16:creationId xmlns:a16="http://schemas.microsoft.com/office/drawing/2014/main" id="{5D10A8B6-6542-CEBD-91C8-CB38BB27E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82" name="Picture 81" descr="Shape, arrow&#10;&#10;Description automatically generated">
              <a:extLst>
                <a:ext uri="{FF2B5EF4-FFF2-40B4-BE49-F238E27FC236}">
                  <a16:creationId xmlns:a16="http://schemas.microsoft.com/office/drawing/2014/main" id="{364F28D0-9DEB-0C11-D910-70936C658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83" name="Picture 82" descr="Shape, arrow&#10;&#10;Description automatically generated">
              <a:extLst>
                <a:ext uri="{FF2B5EF4-FFF2-40B4-BE49-F238E27FC236}">
                  <a16:creationId xmlns:a16="http://schemas.microsoft.com/office/drawing/2014/main" id="{A5236A3D-0FA2-ACBC-6EB8-E6027A214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84" name="Picture 83" descr="Shape, arrow&#10;&#10;Description automatically generated">
              <a:extLst>
                <a:ext uri="{FF2B5EF4-FFF2-40B4-BE49-F238E27FC236}">
                  <a16:creationId xmlns:a16="http://schemas.microsoft.com/office/drawing/2014/main" id="{F1C38B3F-01A7-7C50-8B70-65AD45DA2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85" name="Picture 84" descr="Shape, arrow&#10;&#10;Description automatically generated">
              <a:extLst>
                <a:ext uri="{FF2B5EF4-FFF2-40B4-BE49-F238E27FC236}">
                  <a16:creationId xmlns:a16="http://schemas.microsoft.com/office/drawing/2014/main" id="{E4A70C56-62E6-5C05-4B99-119F21D02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86" name="Picture 85" descr="Shape, arrow&#10;&#10;Description automatically generated">
              <a:extLst>
                <a:ext uri="{FF2B5EF4-FFF2-40B4-BE49-F238E27FC236}">
                  <a16:creationId xmlns:a16="http://schemas.microsoft.com/office/drawing/2014/main" id="{F5232749-023C-C362-724A-C6F668099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87" name="Picture 86" descr="Shape, arrow&#10;&#10;Description automatically generated">
              <a:extLst>
                <a:ext uri="{FF2B5EF4-FFF2-40B4-BE49-F238E27FC236}">
                  <a16:creationId xmlns:a16="http://schemas.microsoft.com/office/drawing/2014/main" id="{D9FF4395-1314-519B-0271-1AE30228D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1601D1F-2E9F-7AFD-1605-7222C5E893D7}"/>
              </a:ext>
            </a:extLst>
          </p:cNvPr>
          <p:cNvGrpSpPr/>
          <p:nvPr/>
        </p:nvGrpSpPr>
        <p:grpSpPr>
          <a:xfrm>
            <a:off x="6943273" y="3015321"/>
            <a:ext cx="342822" cy="3602911"/>
            <a:chOff x="4376801" y="3006057"/>
            <a:chExt cx="342822" cy="3602911"/>
          </a:xfrm>
        </p:grpSpPr>
        <p:pic>
          <p:nvPicPr>
            <p:cNvPr id="89" name="Picture 88" descr="Shape, arrow&#10;&#10;Description automatically generated">
              <a:extLst>
                <a:ext uri="{FF2B5EF4-FFF2-40B4-BE49-F238E27FC236}">
                  <a16:creationId xmlns:a16="http://schemas.microsoft.com/office/drawing/2014/main" id="{9BF8CE65-1204-ED17-BA14-75A63C32B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90" name="Picture 89" descr="Shape, arrow&#10;&#10;Description automatically generated">
              <a:extLst>
                <a:ext uri="{FF2B5EF4-FFF2-40B4-BE49-F238E27FC236}">
                  <a16:creationId xmlns:a16="http://schemas.microsoft.com/office/drawing/2014/main" id="{624572F6-7E8C-763D-4370-0B095AB54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91" name="Picture 90" descr="Shape, arrow&#10;&#10;Description automatically generated">
              <a:extLst>
                <a:ext uri="{FF2B5EF4-FFF2-40B4-BE49-F238E27FC236}">
                  <a16:creationId xmlns:a16="http://schemas.microsoft.com/office/drawing/2014/main" id="{C089EFF1-3208-DFF5-7ED9-CB3CF5514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92" name="Picture 91" descr="Shape, arrow&#10;&#10;Description automatically generated">
              <a:extLst>
                <a:ext uri="{FF2B5EF4-FFF2-40B4-BE49-F238E27FC236}">
                  <a16:creationId xmlns:a16="http://schemas.microsoft.com/office/drawing/2014/main" id="{C5BB338C-067D-C2C6-C90C-5E7F0BC86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93" name="Picture 92" descr="Shape, arrow&#10;&#10;Description automatically generated">
              <a:extLst>
                <a:ext uri="{FF2B5EF4-FFF2-40B4-BE49-F238E27FC236}">
                  <a16:creationId xmlns:a16="http://schemas.microsoft.com/office/drawing/2014/main" id="{E1505728-9B71-90D4-4B30-E465D2DD9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94" name="Picture 93" descr="Shape, arrow&#10;&#10;Description automatically generated">
              <a:extLst>
                <a:ext uri="{FF2B5EF4-FFF2-40B4-BE49-F238E27FC236}">
                  <a16:creationId xmlns:a16="http://schemas.microsoft.com/office/drawing/2014/main" id="{1D95B46E-C83E-301A-1F7A-B57BC7086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95" name="Picture 94" descr="Shape, arrow&#10;&#10;Description automatically generated">
              <a:extLst>
                <a:ext uri="{FF2B5EF4-FFF2-40B4-BE49-F238E27FC236}">
                  <a16:creationId xmlns:a16="http://schemas.microsoft.com/office/drawing/2014/main" id="{193173D0-C7A2-C2A3-16F0-5F474E76A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96" name="Picture 95" descr="Shape, arrow&#10;&#10;Description automatically generated">
              <a:extLst>
                <a:ext uri="{FF2B5EF4-FFF2-40B4-BE49-F238E27FC236}">
                  <a16:creationId xmlns:a16="http://schemas.microsoft.com/office/drawing/2014/main" id="{85B3C2D1-FF93-7BD6-E96E-6A7E4C994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97" name="Picture 96" descr="Shape, arrow&#10;&#10;Description automatically generated">
              <a:extLst>
                <a:ext uri="{FF2B5EF4-FFF2-40B4-BE49-F238E27FC236}">
                  <a16:creationId xmlns:a16="http://schemas.microsoft.com/office/drawing/2014/main" id="{231E1350-5EA0-D858-DF53-39E8EAA23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98" name="Picture 97" descr="Shape, arrow&#10;&#10;Description automatically generated">
              <a:extLst>
                <a:ext uri="{FF2B5EF4-FFF2-40B4-BE49-F238E27FC236}">
                  <a16:creationId xmlns:a16="http://schemas.microsoft.com/office/drawing/2014/main" id="{B0F9C139-C7C2-5486-23E3-E31DFD9EF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0FF39440-9A2F-04EF-1559-8AF157ABB76A}"/>
              </a:ext>
            </a:extLst>
          </p:cNvPr>
          <p:cNvGrpSpPr/>
          <p:nvPr/>
        </p:nvGrpSpPr>
        <p:grpSpPr>
          <a:xfrm>
            <a:off x="7299016" y="3011225"/>
            <a:ext cx="342822" cy="3602911"/>
            <a:chOff x="4376801" y="3006057"/>
            <a:chExt cx="342822" cy="3602911"/>
          </a:xfrm>
        </p:grpSpPr>
        <p:pic>
          <p:nvPicPr>
            <p:cNvPr id="100" name="Picture 99" descr="Shape, arrow&#10;&#10;Description automatically generated">
              <a:extLst>
                <a:ext uri="{FF2B5EF4-FFF2-40B4-BE49-F238E27FC236}">
                  <a16:creationId xmlns:a16="http://schemas.microsoft.com/office/drawing/2014/main" id="{B297EE6A-F070-36D1-E66F-6DE4BAFE7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101" name="Picture 100" descr="Shape, arrow&#10;&#10;Description automatically generated">
              <a:extLst>
                <a:ext uri="{FF2B5EF4-FFF2-40B4-BE49-F238E27FC236}">
                  <a16:creationId xmlns:a16="http://schemas.microsoft.com/office/drawing/2014/main" id="{74FCBCE6-72BC-48C1-D1E5-8C983D04D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102" name="Picture 101" descr="Shape, arrow&#10;&#10;Description automatically generated">
              <a:extLst>
                <a:ext uri="{FF2B5EF4-FFF2-40B4-BE49-F238E27FC236}">
                  <a16:creationId xmlns:a16="http://schemas.microsoft.com/office/drawing/2014/main" id="{07EBA9C9-7789-25E3-2421-15AC5D2D2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103" name="Picture 102" descr="Shape, arrow&#10;&#10;Description automatically generated">
              <a:extLst>
                <a:ext uri="{FF2B5EF4-FFF2-40B4-BE49-F238E27FC236}">
                  <a16:creationId xmlns:a16="http://schemas.microsoft.com/office/drawing/2014/main" id="{3564478A-D20B-75FA-A8AB-285D73745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104" name="Picture 103" descr="Shape, arrow&#10;&#10;Description automatically generated">
              <a:extLst>
                <a:ext uri="{FF2B5EF4-FFF2-40B4-BE49-F238E27FC236}">
                  <a16:creationId xmlns:a16="http://schemas.microsoft.com/office/drawing/2014/main" id="{CA703CA3-35FC-61DB-03A6-56854447B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105" name="Picture 104" descr="Shape, arrow&#10;&#10;Description automatically generated">
              <a:extLst>
                <a:ext uri="{FF2B5EF4-FFF2-40B4-BE49-F238E27FC236}">
                  <a16:creationId xmlns:a16="http://schemas.microsoft.com/office/drawing/2014/main" id="{21919C93-46D7-1DAB-9DAE-8DBFD7933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106" name="Picture 105" descr="Shape, arrow&#10;&#10;Description automatically generated">
              <a:extLst>
                <a:ext uri="{FF2B5EF4-FFF2-40B4-BE49-F238E27FC236}">
                  <a16:creationId xmlns:a16="http://schemas.microsoft.com/office/drawing/2014/main" id="{2F0EE586-8682-BF91-2BD6-F892CD818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107" name="Picture 106" descr="Shape, arrow&#10;&#10;Description automatically generated">
              <a:extLst>
                <a:ext uri="{FF2B5EF4-FFF2-40B4-BE49-F238E27FC236}">
                  <a16:creationId xmlns:a16="http://schemas.microsoft.com/office/drawing/2014/main" id="{405B60F8-0055-543B-7FA6-96DD30C8A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108" name="Picture 107" descr="Shape, arrow&#10;&#10;Description automatically generated">
              <a:extLst>
                <a:ext uri="{FF2B5EF4-FFF2-40B4-BE49-F238E27FC236}">
                  <a16:creationId xmlns:a16="http://schemas.microsoft.com/office/drawing/2014/main" id="{E2DFCDC6-121C-1B14-2832-9D1EB8E03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109" name="Picture 108" descr="Shape, arrow&#10;&#10;Description automatically generated">
              <a:extLst>
                <a:ext uri="{FF2B5EF4-FFF2-40B4-BE49-F238E27FC236}">
                  <a16:creationId xmlns:a16="http://schemas.microsoft.com/office/drawing/2014/main" id="{238B3A66-BFA5-9327-9C4C-F7960D86C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3F19EC1-1BF5-FB37-EFA7-3E03083E8E02}"/>
              </a:ext>
            </a:extLst>
          </p:cNvPr>
          <p:cNvGrpSpPr/>
          <p:nvPr/>
        </p:nvGrpSpPr>
        <p:grpSpPr>
          <a:xfrm>
            <a:off x="7657702" y="3015321"/>
            <a:ext cx="342822" cy="3602911"/>
            <a:chOff x="4376801" y="3006057"/>
            <a:chExt cx="342822" cy="3602911"/>
          </a:xfrm>
        </p:grpSpPr>
        <p:pic>
          <p:nvPicPr>
            <p:cNvPr id="111" name="Picture 110" descr="Shape, arrow&#10;&#10;Description automatically generated">
              <a:extLst>
                <a:ext uri="{FF2B5EF4-FFF2-40B4-BE49-F238E27FC236}">
                  <a16:creationId xmlns:a16="http://schemas.microsoft.com/office/drawing/2014/main" id="{C78E88FB-DCE8-A679-148C-7F59BA6F7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112" name="Picture 111" descr="Shape, arrow&#10;&#10;Description automatically generated">
              <a:extLst>
                <a:ext uri="{FF2B5EF4-FFF2-40B4-BE49-F238E27FC236}">
                  <a16:creationId xmlns:a16="http://schemas.microsoft.com/office/drawing/2014/main" id="{3E15A62A-37B2-60A0-6C63-A6299CFBF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113" name="Picture 112" descr="Shape, arrow&#10;&#10;Description automatically generated">
              <a:extLst>
                <a:ext uri="{FF2B5EF4-FFF2-40B4-BE49-F238E27FC236}">
                  <a16:creationId xmlns:a16="http://schemas.microsoft.com/office/drawing/2014/main" id="{FE270FC6-5B4E-6327-B4CD-9562B510E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114" name="Picture 113" descr="Shape, arrow&#10;&#10;Description automatically generated">
              <a:extLst>
                <a:ext uri="{FF2B5EF4-FFF2-40B4-BE49-F238E27FC236}">
                  <a16:creationId xmlns:a16="http://schemas.microsoft.com/office/drawing/2014/main" id="{A44CFB3B-662C-F3A2-811C-6C64C6D4E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115" name="Picture 114" descr="Shape, arrow&#10;&#10;Description automatically generated">
              <a:extLst>
                <a:ext uri="{FF2B5EF4-FFF2-40B4-BE49-F238E27FC236}">
                  <a16:creationId xmlns:a16="http://schemas.microsoft.com/office/drawing/2014/main" id="{103034B0-0FCF-C45E-4E7F-289CCA38C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116" name="Picture 115" descr="Shape, arrow&#10;&#10;Description automatically generated">
              <a:extLst>
                <a:ext uri="{FF2B5EF4-FFF2-40B4-BE49-F238E27FC236}">
                  <a16:creationId xmlns:a16="http://schemas.microsoft.com/office/drawing/2014/main" id="{ACEF14B8-0447-2E12-9F7F-D4A504E06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117" name="Picture 116" descr="Shape, arrow&#10;&#10;Description automatically generated">
              <a:extLst>
                <a:ext uri="{FF2B5EF4-FFF2-40B4-BE49-F238E27FC236}">
                  <a16:creationId xmlns:a16="http://schemas.microsoft.com/office/drawing/2014/main" id="{D44A67C7-5561-E7B6-9A04-0FA1AA136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118" name="Picture 117" descr="Shape, arrow&#10;&#10;Description automatically generated">
              <a:extLst>
                <a:ext uri="{FF2B5EF4-FFF2-40B4-BE49-F238E27FC236}">
                  <a16:creationId xmlns:a16="http://schemas.microsoft.com/office/drawing/2014/main" id="{0DFA3C9C-E1A6-A5B8-8FD2-025A3B183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119" name="Picture 118" descr="Shape, arrow&#10;&#10;Description automatically generated">
              <a:extLst>
                <a:ext uri="{FF2B5EF4-FFF2-40B4-BE49-F238E27FC236}">
                  <a16:creationId xmlns:a16="http://schemas.microsoft.com/office/drawing/2014/main" id="{7946C479-FBF1-9B26-74DF-F5B43C25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120" name="Picture 119" descr="Shape, arrow&#10;&#10;Description automatically generated">
              <a:extLst>
                <a:ext uri="{FF2B5EF4-FFF2-40B4-BE49-F238E27FC236}">
                  <a16:creationId xmlns:a16="http://schemas.microsoft.com/office/drawing/2014/main" id="{EC62F342-C8AC-2F41-FE98-5E08F953B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  <p:sp>
        <p:nvSpPr>
          <p:cNvPr id="121" name="Content Placeholder 2">
            <a:extLst>
              <a:ext uri="{FF2B5EF4-FFF2-40B4-BE49-F238E27FC236}">
                <a16:creationId xmlns:a16="http://schemas.microsoft.com/office/drawing/2014/main" id="{9CC70C74-B9B2-CE66-495A-25E3DCCBFE81}"/>
              </a:ext>
            </a:extLst>
          </p:cNvPr>
          <p:cNvSpPr txBox="1">
            <a:spLocks/>
          </p:cNvSpPr>
          <p:nvPr/>
        </p:nvSpPr>
        <p:spPr>
          <a:xfrm>
            <a:off x="533400" y="3327412"/>
            <a:ext cx="2889199" cy="124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travel from left to right rather than shooting randomly</a:t>
            </a:r>
          </a:p>
        </p:txBody>
      </p:sp>
    </p:spTree>
    <p:extLst>
      <p:ext uri="{BB962C8B-B14F-4D97-AF65-F5344CB8AC3E}">
        <p14:creationId xmlns:p14="http://schemas.microsoft.com/office/powerpoint/2010/main" val="313038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" name="Table 62">
            <a:extLst>
              <a:ext uri="{FF2B5EF4-FFF2-40B4-BE49-F238E27FC236}">
                <a16:creationId xmlns:a16="http://schemas.microsoft.com/office/drawing/2014/main" id="{DA5E7C8C-3DC5-BB47-5C13-B5FA7A5336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948706"/>
              </p:ext>
            </p:extLst>
          </p:nvPr>
        </p:nvGraphicFramePr>
        <p:xfrm>
          <a:off x="7321805" y="2460377"/>
          <a:ext cx="4031995" cy="4031210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33860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99230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2782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121" name="Flowchart: Terminator 120">
            <a:extLst>
              <a:ext uri="{FF2B5EF4-FFF2-40B4-BE49-F238E27FC236}">
                <a16:creationId xmlns:a16="http://schemas.microsoft.com/office/drawing/2014/main" id="{4AE883A7-5AB2-CCE3-4BCE-348A02ED7187}"/>
              </a:ext>
            </a:extLst>
          </p:cNvPr>
          <p:cNvSpPr/>
          <p:nvPr/>
        </p:nvSpPr>
        <p:spPr>
          <a:xfrm rot="10800000">
            <a:off x="8823811" y="5062219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Flowchart: Terminator 121">
            <a:extLst>
              <a:ext uri="{FF2B5EF4-FFF2-40B4-BE49-F238E27FC236}">
                <a16:creationId xmlns:a16="http://schemas.microsoft.com/office/drawing/2014/main" id="{15DD4A74-B52A-5B9A-2E14-326B87D130AF}"/>
              </a:ext>
            </a:extLst>
          </p:cNvPr>
          <p:cNvSpPr/>
          <p:nvPr/>
        </p:nvSpPr>
        <p:spPr>
          <a:xfrm>
            <a:off x="9196758" y="5788108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Flowchart: Terminator 122">
            <a:extLst>
              <a:ext uri="{FF2B5EF4-FFF2-40B4-BE49-F238E27FC236}">
                <a16:creationId xmlns:a16="http://schemas.microsoft.com/office/drawing/2014/main" id="{675B99B3-3F85-D041-FF3B-F4224DAA3276}"/>
              </a:ext>
            </a:extLst>
          </p:cNvPr>
          <p:cNvSpPr/>
          <p:nvPr/>
        </p:nvSpPr>
        <p:spPr>
          <a:xfrm>
            <a:off x="8090894" y="4334037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66553FC-99E3-70F3-E3C2-8BD423948E8B}"/>
              </a:ext>
            </a:extLst>
          </p:cNvPr>
          <p:cNvCxnSpPr/>
          <p:nvPr/>
        </p:nvCxnSpPr>
        <p:spPr>
          <a:xfrm>
            <a:off x="5477164" y="4433455"/>
            <a:ext cx="1505527" cy="0"/>
          </a:xfrm>
          <a:prstGeom prst="straightConnector1">
            <a:avLst/>
          </a:prstGeom>
          <a:noFill/>
          <a:ln w="635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aphicFrame>
        <p:nvGraphicFramePr>
          <p:cNvPr id="125" name="Table 62">
            <a:extLst>
              <a:ext uri="{FF2B5EF4-FFF2-40B4-BE49-F238E27FC236}">
                <a16:creationId xmlns:a16="http://schemas.microsoft.com/office/drawing/2014/main" id="{14EB86A1-595E-F551-0D07-396747776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48274"/>
              </p:ext>
            </p:extLst>
          </p:nvPr>
        </p:nvGraphicFramePr>
        <p:xfrm>
          <a:off x="1056006" y="2474476"/>
          <a:ext cx="4031995" cy="4031210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2782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126" name="Flowchart: Terminator 125">
            <a:extLst>
              <a:ext uri="{FF2B5EF4-FFF2-40B4-BE49-F238E27FC236}">
                <a16:creationId xmlns:a16="http://schemas.microsoft.com/office/drawing/2014/main" id="{0DA6C981-57E9-BA0F-B7CA-8ABBDD18A373}"/>
              </a:ext>
            </a:extLst>
          </p:cNvPr>
          <p:cNvSpPr/>
          <p:nvPr/>
        </p:nvSpPr>
        <p:spPr>
          <a:xfrm rot="10800000">
            <a:off x="2558012" y="5076318"/>
            <a:ext cx="1007776" cy="278550"/>
          </a:xfrm>
          <a:prstGeom prst="flowChartTerminator">
            <a:avLst/>
          </a:prstGeom>
          <a:solidFill>
            <a:srgbClr val="5B9BD5">
              <a:lumMod val="60000"/>
              <a:lumOff val="40000"/>
            </a:srgb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Flowchart: Terminator 126">
            <a:extLst>
              <a:ext uri="{FF2B5EF4-FFF2-40B4-BE49-F238E27FC236}">
                <a16:creationId xmlns:a16="http://schemas.microsoft.com/office/drawing/2014/main" id="{F46C08B6-6F58-080C-29DD-EC8F9606CAB5}"/>
              </a:ext>
            </a:extLst>
          </p:cNvPr>
          <p:cNvSpPr/>
          <p:nvPr/>
        </p:nvSpPr>
        <p:spPr>
          <a:xfrm>
            <a:off x="2930959" y="5802207"/>
            <a:ext cx="1007776" cy="278550"/>
          </a:xfrm>
          <a:prstGeom prst="flowChartTerminator">
            <a:avLst/>
          </a:prstGeom>
          <a:solidFill>
            <a:srgbClr val="5B9BD5">
              <a:lumMod val="60000"/>
              <a:lumOff val="40000"/>
            </a:srgb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Flowchart: Terminator 127">
            <a:extLst>
              <a:ext uri="{FF2B5EF4-FFF2-40B4-BE49-F238E27FC236}">
                <a16:creationId xmlns:a16="http://schemas.microsoft.com/office/drawing/2014/main" id="{174D8423-3112-05FA-96E7-E20E81691216}"/>
              </a:ext>
            </a:extLst>
          </p:cNvPr>
          <p:cNvSpPr/>
          <p:nvPr/>
        </p:nvSpPr>
        <p:spPr>
          <a:xfrm>
            <a:off x="1825095" y="4348136"/>
            <a:ext cx="647558" cy="278550"/>
          </a:xfrm>
          <a:prstGeom prst="flowChartTerminator">
            <a:avLst/>
          </a:prstGeom>
          <a:solidFill>
            <a:srgbClr val="5B9BD5">
              <a:lumMod val="60000"/>
              <a:lumOff val="40000"/>
            </a:srgb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Flowchart: Terminator 128">
            <a:extLst>
              <a:ext uri="{FF2B5EF4-FFF2-40B4-BE49-F238E27FC236}">
                <a16:creationId xmlns:a16="http://schemas.microsoft.com/office/drawing/2014/main" id="{2C756A8D-C34F-2738-07F2-6829410F9E83}"/>
              </a:ext>
            </a:extLst>
          </p:cNvPr>
          <p:cNvSpPr/>
          <p:nvPr/>
        </p:nvSpPr>
        <p:spPr>
          <a:xfrm>
            <a:off x="3666719" y="3974479"/>
            <a:ext cx="1367994" cy="278550"/>
          </a:xfrm>
          <a:prstGeom prst="flowChartTerminator">
            <a:avLst/>
          </a:prstGeom>
          <a:solidFill>
            <a:srgbClr val="5B9BD5">
              <a:lumMod val="60000"/>
              <a:lumOff val="40000"/>
            </a:srgb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0" name="Flowchart: Terminator 129">
            <a:extLst>
              <a:ext uri="{FF2B5EF4-FFF2-40B4-BE49-F238E27FC236}">
                <a16:creationId xmlns:a16="http://schemas.microsoft.com/office/drawing/2014/main" id="{3803675E-2B85-C5E3-1811-54DF7B42F74E}"/>
              </a:ext>
            </a:extLst>
          </p:cNvPr>
          <p:cNvSpPr/>
          <p:nvPr/>
        </p:nvSpPr>
        <p:spPr>
          <a:xfrm>
            <a:off x="1825095" y="3240749"/>
            <a:ext cx="1755415" cy="278550"/>
          </a:xfrm>
          <a:prstGeom prst="flowChartTerminator">
            <a:avLst/>
          </a:prstGeom>
          <a:solidFill>
            <a:srgbClr val="5B9BD5">
              <a:lumMod val="60000"/>
              <a:lumOff val="40000"/>
            </a:srgb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" name="Flowchart: Terminator 130">
            <a:extLst>
              <a:ext uri="{FF2B5EF4-FFF2-40B4-BE49-F238E27FC236}">
                <a16:creationId xmlns:a16="http://schemas.microsoft.com/office/drawing/2014/main" id="{60F0DA56-C587-69DD-458B-80C2CA0610F8}"/>
              </a:ext>
            </a:extLst>
          </p:cNvPr>
          <p:cNvSpPr/>
          <p:nvPr/>
        </p:nvSpPr>
        <p:spPr>
          <a:xfrm>
            <a:off x="9937547" y="3968743"/>
            <a:ext cx="1367994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Flowchart: Terminator 131">
            <a:extLst>
              <a:ext uri="{FF2B5EF4-FFF2-40B4-BE49-F238E27FC236}">
                <a16:creationId xmlns:a16="http://schemas.microsoft.com/office/drawing/2014/main" id="{4E969768-3796-AEE4-5954-2E2F5C352B1A}"/>
              </a:ext>
            </a:extLst>
          </p:cNvPr>
          <p:cNvSpPr/>
          <p:nvPr/>
        </p:nvSpPr>
        <p:spPr>
          <a:xfrm>
            <a:off x="8076172" y="3229312"/>
            <a:ext cx="1755415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" name="Content Placeholder 2">
            <a:extLst>
              <a:ext uri="{FF2B5EF4-FFF2-40B4-BE49-F238E27FC236}">
                <a16:creationId xmlns:a16="http://schemas.microsoft.com/office/drawing/2014/main" id="{FA76EFFC-091C-8857-B360-13131B9A0610}"/>
              </a:ext>
            </a:extLst>
          </p:cNvPr>
          <p:cNvSpPr txBox="1">
            <a:spLocks/>
          </p:cNvSpPr>
          <p:nvPr/>
        </p:nvSpPr>
        <p:spPr>
          <a:xfrm>
            <a:off x="5438350" y="2474477"/>
            <a:ext cx="1710838" cy="149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Like Battleship, </a:t>
            </a:r>
            <a:r>
              <a:rPr kumimoji="0" lang="en-GB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</a:t>
            </a:r>
            <a:r>
              <a:rPr lang="en-GB" sz="2400" i="1" dirty="0">
                <a:solidFill>
                  <a:prstClr val="black"/>
                </a:solidFill>
                <a:latin typeface="Calibri" panose="020F0502020204030204"/>
              </a:rPr>
              <a:t>e ships are hidden</a:t>
            </a:r>
            <a:endParaRPr kumimoji="0" lang="en-GB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17965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1" name="Table 62">
            <a:extLst>
              <a:ext uri="{FF2B5EF4-FFF2-40B4-BE49-F238E27FC236}">
                <a16:creationId xmlns:a16="http://schemas.microsoft.com/office/drawing/2014/main" id="{9EF1E6E1-FEE4-E0EA-02F7-54F4B6766753}"/>
              </a:ext>
            </a:extLst>
          </p:cNvPr>
          <p:cNvGraphicFramePr>
            <a:graphicFrameLocks noGrp="1"/>
          </p:cNvGraphicFramePr>
          <p:nvPr/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2" name="Flowchart: Terminator 21">
            <a:extLst>
              <a:ext uri="{FF2B5EF4-FFF2-40B4-BE49-F238E27FC236}">
                <a16:creationId xmlns:a16="http://schemas.microsoft.com/office/drawing/2014/main" id="{B0E211FE-7297-9EF7-9440-5B12F142EA41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lowchart: Terminator 22">
            <a:extLst>
              <a:ext uri="{FF2B5EF4-FFF2-40B4-BE49-F238E27FC236}">
                <a16:creationId xmlns:a16="http://schemas.microsoft.com/office/drawing/2014/main" id="{54EB8A1A-2965-33E4-8E10-8C7256A49ED4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lowchart: Terminator 23">
            <a:extLst>
              <a:ext uri="{FF2B5EF4-FFF2-40B4-BE49-F238E27FC236}">
                <a16:creationId xmlns:a16="http://schemas.microsoft.com/office/drawing/2014/main" id="{6C1EAE0E-1716-3F77-64F1-2441D5507985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8485D0F-D94A-48C8-99A7-DAA32348D163}"/>
              </a:ext>
            </a:extLst>
          </p:cNvPr>
          <p:cNvGrpSpPr/>
          <p:nvPr/>
        </p:nvGrpSpPr>
        <p:grpSpPr>
          <a:xfrm>
            <a:off x="4376801" y="3006057"/>
            <a:ext cx="342822" cy="3602911"/>
            <a:chOff x="4376801" y="3006057"/>
            <a:chExt cx="342822" cy="3602911"/>
          </a:xfrm>
        </p:grpSpPr>
        <p:pic>
          <p:nvPicPr>
            <p:cNvPr id="26" name="Picture 25" descr="Shape, arrow&#10;&#10;Description automatically generated">
              <a:extLst>
                <a:ext uri="{FF2B5EF4-FFF2-40B4-BE49-F238E27FC236}">
                  <a16:creationId xmlns:a16="http://schemas.microsoft.com/office/drawing/2014/main" id="{15EDAD8D-F63A-E369-612C-62D9EA1E3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27" name="Picture 26" descr="Shape, arrow&#10;&#10;Description automatically generated">
              <a:extLst>
                <a:ext uri="{FF2B5EF4-FFF2-40B4-BE49-F238E27FC236}">
                  <a16:creationId xmlns:a16="http://schemas.microsoft.com/office/drawing/2014/main" id="{0E049F39-23CF-E383-E8A1-4621BF321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28" name="Picture 27" descr="Shape, arrow&#10;&#10;Description automatically generated">
              <a:extLst>
                <a:ext uri="{FF2B5EF4-FFF2-40B4-BE49-F238E27FC236}">
                  <a16:creationId xmlns:a16="http://schemas.microsoft.com/office/drawing/2014/main" id="{F4A9A0F1-7F97-1A11-7405-5FF42F1DB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29" name="Picture 28" descr="Shape, arrow&#10;&#10;Description automatically generated">
              <a:extLst>
                <a:ext uri="{FF2B5EF4-FFF2-40B4-BE49-F238E27FC236}">
                  <a16:creationId xmlns:a16="http://schemas.microsoft.com/office/drawing/2014/main" id="{8FB71BE9-9A35-3B8E-ED58-9147E2E3F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30" name="Picture 29" descr="Shape, arrow&#10;&#10;Description automatically generated">
              <a:extLst>
                <a:ext uri="{FF2B5EF4-FFF2-40B4-BE49-F238E27FC236}">
                  <a16:creationId xmlns:a16="http://schemas.microsoft.com/office/drawing/2014/main" id="{AC98B2EF-5C84-09DA-68BA-75E4F0956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31" name="Picture 30" descr="Shape, arrow&#10;&#10;Description automatically generated">
              <a:extLst>
                <a:ext uri="{FF2B5EF4-FFF2-40B4-BE49-F238E27FC236}">
                  <a16:creationId xmlns:a16="http://schemas.microsoft.com/office/drawing/2014/main" id="{0FAC5D59-388A-CB1B-167E-C8CFA4EA5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32" name="Picture 31" descr="Shape, arrow&#10;&#10;Description automatically generated">
              <a:extLst>
                <a:ext uri="{FF2B5EF4-FFF2-40B4-BE49-F238E27FC236}">
                  <a16:creationId xmlns:a16="http://schemas.microsoft.com/office/drawing/2014/main" id="{FF44520A-9B86-0C6F-4676-AAF313FE3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33" name="Picture 32" descr="Shape, arrow&#10;&#10;Description automatically generated">
              <a:extLst>
                <a:ext uri="{FF2B5EF4-FFF2-40B4-BE49-F238E27FC236}">
                  <a16:creationId xmlns:a16="http://schemas.microsoft.com/office/drawing/2014/main" id="{1828AE8E-1913-A6B7-2185-269C38574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34" name="Picture 33" descr="Shape, arrow&#10;&#10;Description automatically generated">
              <a:extLst>
                <a:ext uri="{FF2B5EF4-FFF2-40B4-BE49-F238E27FC236}">
                  <a16:creationId xmlns:a16="http://schemas.microsoft.com/office/drawing/2014/main" id="{3C27EE1B-B793-DC11-1579-BEC68D864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35" name="Picture 34" descr="Shape, arrow&#10;&#10;Description automatically generated">
              <a:extLst>
                <a:ext uri="{FF2B5EF4-FFF2-40B4-BE49-F238E27FC236}">
                  <a16:creationId xmlns:a16="http://schemas.microsoft.com/office/drawing/2014/main" id="{95D296CD-A8E8-8C12-9AEB-5C7C87D95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  <p:sp>
        <p:nvSpPr>
          <p:cNvPr id="36" name="Flowchart: Terminator 35">
            <a:extLst>
              <a:ext uri="{FF2B5EF4-FFF2-40B4-BE49-F238E27FC236}">
                <a16:creationId xmlns:a16="http://schemas.microsoft.com/office/drawing/2014/main" id="{36CD82B8-9383-1286-78FB-A6411D6EAA90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lowchart: Terminator 36">
            <a:extLst>
              <a:ext uri="{FF2B5EF4-FFF2-40B4-BE49-F238E27FC236}">
                <a16:creationId xmlns:a16="http://schemas.microsoft.com/office/drawing/2014/main" id="{E8FF9B30-F00A-D3D3-FA83-52FC1DC2205D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35487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6572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4" name="Table 62">
            <a:extLst>
              <a:ext uri="{FF2B5EF4-FFF2-40B4-BE49-F238E27FC236}">
                <a16:creationId xmlns:a16="http://schemas.microsoft.com/office/drawing/2014/main" id="{AD37490F-471B-9DDC-D276-353710654E26}"/>
              </a:ext>
            </a:extLst>
          </p:cNvPr>
          <p:cNvGraphicFramePr>
            <a:graphicFrameLocks noGrp="1"/>
          </p:cNvGraphicFramePr>
          <p:nvPr/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B8DC4C80-12A4-9F6A-A4FA-116B0EA8994A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lowchart: Terminator 7">
            <a:extLst>
              <a:ext uri="{FF2B5EF4-FFF2-40B4-BE49-F238E27FC236}">
                <a16:creationId xmlns:a16="http://schemas.microsoft.com/office/drawing/2014/main" id="{0B0E4C66-82BC-07EC-C03B-22D08C610908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241FE81D-0BB3-7AF2-8163-8B7A1812B442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F434DFC4-8D92-0EC0-7AB1-B873B99EB2AF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A3C4D3F8-BC85-A8A0-12B9-E7B8A887C25B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7A7FC4E-59A8-2335-7501-D42C833C2C06}"/>
              </a:ext>
            </a:extLst>
          </p:cNvPr>
          <p:cNvSpPr/>
          <p:nvPr/>
        </p:nvSpPr>
        <p:spPr>
          <a:xfrm rot="16200000">
            <a:off x="2312359" y="4304471"/>
            <a:ext cx="4492102" cy="581368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00E80E3-7926-EEFE-1E61-1B8A9607BE92}"/>
              </a:ext>
            </a:extLst>
          </p:cNvPr>
          <p:cNvCxnSpPr>
            <a:cxnSpLocks/>
          </p:cNvCxnSpPr>
          <p:nvPr/>
        </p:nvCxnSpPr>
        <p:spPr>
          <a:xfrm>
            <a:off x="2641600" y="4500292"/>
            <a:ext cx="1626126" cy="0"/>
          </a:xfrm>
          <a:prstGeom prst="straightConnector1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F0B351-5D1E-1DB9-0321-AAF83871590B}"/>
              </a:ext>
            </a:extLst>
          </p:cNvPr>
          <p:cNvSpPr txBox="1">
            <a:spLocks/>
          </p:cNvSpPr>
          <p:nvPr/>
        </p:nvSpPr>
        <p:spPr>
          <a:xfrm rot="19869647">
            <a:off x="672756" y="3951043"/>
            <a:ext cx="3677530" cy="6120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radar sees nothing, so we do another radar scan next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EC2635F-0FA6-26EB-8605-2EF5A9761368}"/>
              </a:ext>
            </a:extLst>
          </p:cNvPr>
          <p:cNvSpPr txBox="1">
            <a:spLocks/>
          </p:cNvSpPr>
          <p:nvPr/>
        </p:nvSpPr>
        <p:spPr>
          <a:xfrm rot="19869647">
            <a:off x="1375855" y="5353227"/>
            <a:ext cx="1710838" cy="3945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MS1 Scan</a:t>
            </a:r>
          </a:p>
        </p:txBody>
      </p:sp>
    </p:spTree>
    <p:extLst>
      <p:ext uri="{BB962C8B-B14F-4D97-AF65-F5344CB8AC3E}">
        <p14:creationId xmlns:p14="http://schemas.microsoft.com/office/powerpoint/2010/main" val="16629115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6572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2" name="Table 62">
            <a:extLst>
              <a:ext uri="{FF2B5EF4-FFF2-40B4-BE49-F238E27FC236}">
                <a16:creationId xmlns:a16="http://schemas.microsoft.com/office/drawing/2014/main" id="{23049DA8-7948-ABFB-53A1-7598C0F8F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356318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3" name="Flowchart: Terminator 22">
            <a:extLst>
              <a:ext uri="{FF2B5EF4-FFF2-40B4-BE49-F238E27FC236}">
                <a16:creationId xmlns:a16="http://schemas.microsoft.com/office/drawing/2014/main" id="{6F2DD166-E50F-198A-E176-47663E705045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lowchart: Terminator 23">
            <a:extLst>
              <a:ext uri="{FF2B5EF4-FFF2-40B4-BE49-F238E27FC236}">
                <a16:creationId xmlns:a16="http://schemas.microsoft.com/office/drawing/2014/main" id="{E98445EF-E1A3-C93C-0335-DAB23FFE5012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lowchart: Terminator 24">
            <a:extLst>
              <a:ext uri="{FF2B5EF4-FFF2-40B4-BE49-F238E27FC236}">
                <a16:creationId xmlns:a16="http://schemas.microsoft.com/office/drawing/2014/main" id="{6FE27E28-CBD3-ED88-908F-38E325FA0046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lowchart: Terminator 26">
            <a:extLst>
              <a:ext uri="{FF2B5EF4-FFF2-40B4-BE49-F238E27FC236}">
                <a16:creationId xmlns:a16="http://schemas.microsoft.com/office/drawing/2014/main" id="{1F756880-8B40-F44A-5BF9-BD1B22A31247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lowchart: Terminator 27">
            <a:extLst>
              <a:ext uri="{FF2B5EF4-FFF2-40B4-BE49-F238E27FC236}">
                <a16:creationId xmlns:a16="http://schemas.microsoft.com/office/drawing/2014/main" id="{1CC1603C-CF08-D1B0-1863-25EB297B1B3B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3D70E57-1562-282F-96AC-275FDDE80050}"/>
              </a:ext>
            </a:extLst>
          </p:cNvPr>
          <p:cNvGrpSpPr/>
          <p:nvPr/>
        </p:nvGrpSpPr>
        <p:grpSpPr>
          <a:xfrm>
            <a:off x="4747791" y="3000363"/>
            <a:ext cx="342822" cy="3602911"/>
            <a:chOff x="4376801" y="3006057"/>
            <a:chExt cx="342822" cy="3602911"/>
          </a:xfrm>
        </p:grpSpPr>
        <p:pic>
          <p:nvPicPr>
            <p:cNvPr id="30" name="Picture 29" descr="Shape, arrow&#10;&#10;Description automatically generated">
              <a:extLst>
                <a:ext uri="{FF2B5EF4-FFF2-40B4-BE49-F238E27FC236}">
                  <a16:creationId xmlns:a16="http://schemas.microsoft.com/office/drawing/2014/main" id="{784A20A5-A459-A65F-F3DC-970107AF9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31" name="Picture 30" descr="Shape, arrow&#10;&#10;Description automatically generated">
              <a:extLst>
                <a:ext uri="{FF2B5EF4-FFF2-40B4-BE49-F238E27FC236}">
                  <a16:creationId xmlns:a16="http://schemas.microsoft.com/office/drawing/2014/main" id="{E8E1BAFB-5B20-5CEA-89A3-8DE180CEE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32" name="Picture 31" descr="Shape, arrow&#10;&#10;Description automatically generated">
              <a:extLst>
                <a:ext uri="{FF2B5EF4-FFF2-40B4-BE49-F238E27FC236}">
                  <a16:creationId xmlns:a16="http://schemas.microsoft.com/office/drawing/2014/main" id="{53809C85-F63A-633F-602D-E4622ABE1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33" name="Picture 32" descr="Shape, arrow&#10;&#10;Description automatically generated">
              <a:extLst>
                <a:ext uri="{FF2B5EF4-FFF2-40B4-BE49-F238E27FC236}">
                  <a16:creationId xmlns:a16="http://schemas.microsoft.com/office/drawing/2014/main" id="{0FD2531B-3E68-850A-7539-7DB93D496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34" name="Picture 33" descr="Shape, arrow&#10;&#10;Description automatically generated">
              <a:extLst>
                <a:ext uri="{FF2B5EF4-FFF2-40B4-BE49-F238E27FC236}">
                  <a16:creationId xmlns:a16="http://schemas.microsoft.com/office/drawing/2014/main" id="{4A3EC0F2-5E5B-C9A5-3F88-EAA280142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35" name="Picture 34" descr="Shape, arrow&#10;&#10;Description automatically generated">
              <a:extLst>
                <a:ext uri="{FF2B5EF4-FFF2-40B4-BE49-F238E27FC236}">
                  <a16:creationId xmlns:a16="http://schemas.microsoft.com/office/drawing/2014/main" id="{2A19395B-79FD-87BB-FF75-3493A123D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36" name="Picture 35" descr="Shape, arrow&#10;&#10;Description automatically generated">
              <a:extLst>
                <a:ext uri="{FF2B5EF4-FFF2-40B4-BE49-F238E27FC236}">
                  <a16:creationId xmlns:a16="http://schemas.microsoft.com/office/drawing/2014/main" id="{0F80F33A-ABE8-AD62-CEB6-049DE1C79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37" name="Picture 36" descr="Shape, arrow&#10;&#10;Description automatically generated">
              <a:extLst>
                <a:ext uri="{FF2B5EF4-FFF2-40B4-BE49-F238E27FC236}">
                  <a16:creationId xmlns:a16="http://schemas.microsoft.com/office/drawing/2014/main" id="{8ABAC74E-A407-166F-8DAD-19D4583E5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38" name="Picture 37" descr="Shape, arrow&#10;&#10;Description automatically generated">
              <a:extLst>
                <a:ext uri="{FF2B5EF4-FFF2-40B4-BE49-F238E27FC236}">
                  <a16:creationId xmlns:a16="http://schemas.microsoft.com/office/drawing/2014/main" id="{BF0C695D-6EAD-CBDA-F77D-F57A92077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  <p:pic>
          <p:nvPicPr>
            <p:cNvPr id="39" name="Picture 38" descr="Shape, arrow&#10;&#10;Description automatically generated">
              <a:extLst>
                <a:ext uri="{FF2B5EF4-FFF2-40B4-BE49-F238E27FC236}">
                  <a16:creationId xmlns:a16="http://schemas.microsoft.com/office/drawing/2014/main" id="{2EBF1A33-7EBA-BFC2-26B3-0E5C8B7C4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87036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6572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15" name="Table 62">
            <a:extLst>
              <a:ext uri="{FF2B5EF4-FFF2-40B4-BE49-F238E27FC236}">
                <a16:creationId xmlns:a16="http://schemas.microsoft.com/office/drawing/2014/main" id="{E7F13203-0452-2423-C160-900F6ADA28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729779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57F79B21-9E76-CCA9-9516-1F6FF84094A3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9DC1614A-390B-F74B-E85A-738DC090DF2B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lowchart: Terminator 17">
            <a:extLst>
              <a:ext uri="{FF2B5EF4-FFF2-40B4-BE49-F238E27FC236}">
                <a16:creationId xmlns:a16="http://schemas.microsoft.com/office/drawing/2014/main" id="{13350F3E-196B-68B4-AA60-2BC4A3FA93C8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147C8E3-E384-5694-174D-DBBEF79924B1}"/>
              </a:ext>
            </a:extLst>
          </p:cNvPr>
          <p:cNvSpPr/>
          <p:nvPr/>
        </p:nvSpPr>
        <p:spPr>
          <a:xfrm>
            <a:off x="4765803" y="4500803"/>
            <a:ext cx="286773" cy="278551"/>
          </a:xfrm>
          <a:prstGeom prst="ellipse">
            <a:avLst/>
          </a:prstGeom>
          <a:solidFill>
            <a:srgbClr val="D549C4"/>
          </a:solidFill>
          <a:ln w="222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lowchart: Terminator 19">
            <a:extLst>
              <a:ext uri="{FF2B5EF4-FFF2-40B4-BE49-F238E27FC236}">
                <a16:creationId xmlns:a16="http://schemas.microsoft.com/office/drawing/2014/main" id="{1E1E1440-A164-0AD1-A876-1913567CA529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lowchart: Terminator 20">
            <a:extLst>
              <a:ext uri="{FF2B5EF4-FFF2-40B4-BE49-F238E27FC236}">
                <a16:creationId xmlns:a16="http://schemas.microsoft.com/office/drawing/2014/main" id="{5AEA1BBA-955B-2550-1DD7-AADFD0A1841D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CEA4CA5-25D3-455D-28AC-E763D829C24D}"/>
              </a:ext>
            </a:extLst>
          </p:cNvPr>
          <p:cNvSpPr/>
          <p:nvPr/>
        </p:nvSpPr>
        <p:spPr>
          <a:xfrm>
            <a:off x="4765803" y="3378339"/>
            <a:ext cx="286773" cy="278551"/>
          </a:xfrm>
          <a:prstGeom prst="ellipse">
            <a:avLst/>
          </a:prstGeom>
          <a:solidFill>
            <a:srgbClr val="D549C4"/>
          </a:solidFill>
          <a:ln w="222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4E53F50-F2FC-FE12-7D1D-BAC9A251BDA5}"/>
              </a:ext>
            </a:extLst>
          </p:cNvPr>
          <p:cNvCxnSpPr>
            <a:cxnSpLocks/>
          </p:cNvCxnSpPr>
          <p:nvPr/>
        </p:nvCxnSpPr>
        <p:spPr>
          <a:xfrm flipV="1">
            <a:off x="2641600" y="3656890"/>
            <a:ext cx="2013527" cy="843402"/>
          </a:xfrm>
          <a:prstGeom prst="straightConnector1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0B8B521-112C-6035-F282-C1F61BCFC664}"/>
              </a:ext>
            </a:extLst>
          </p:cNvPr>
          <p:cNvSpPr txBox="1">
            <a:spLocks/>
          </p:cNvSpPr>
          <p:nvPr/>
        </p:nvSpPr>
        <p:spPr>
          <a:xfrm rot="19869647">
            <a:off x="588694" y="3624109"/>
            <a:ext cx="3677530" cy="9605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radar sees 2 ships, so we will schedule 2 bombs for our next times.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1D92BD-A106-295C-C631-7E9C76F8C370}"/>
              </a:ext>
            </a:extLst>
          </p:cNvPr>
          <p:cNvCxnSpPr>
            <a:cxnSpLocks/>
          </p:cNvCxnSpPr>
          <p:nvPr/>
        </p:nvCxnSpPr>
        <p:spPr>
          <a:xfrm flipV="1">
            <a:off x="2244436" y="4652692"/>
            <a:ext cx="2379014" cy="116913"/>
          </a:xfrm>
          <a:prstGeom prst="straightConnector1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598BC-F43E-FCF0-61BD-7D737D6B840D}"/>
              </a:ext>
            </a:extLst>
          </p:cNvPr>
          <p:cNvSpPr txBox="1">
            <a:spLocks/>
          </p:cNvSpPr>
          <p:nvPr/>
        </p:nvSpPr>
        <p:spPr>
          <a:xfrm rot="19869647">
            <a:off x="1375855" y="5353227"/>
            <a:ext cx="1710838" cy="3945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MS1 Scan</a:t>
            </a:r>
          </a:p>
        </p:txBody>
      </p:sp>
    </p:spTree>
    <p:extLst>
      <p:ext uri="{BB962C8B-B14F-4D97-AF65-F5344CB8AC3E}">
        <p14:creationId xmlns:p14="http://schemas.microsoft.com/office/powerpoint/2010/main" val="21297634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6572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" name="Table 62">
            <a:extLst>
              <a:ext uri="{FF2B5EF4-FFF2-40B4-BE49-F238E27FC236}">
                <a16:creationId xmlns:a16="http://schemas.microsoft.com/office/drawing/2014/main" id="{17CED28D-EB10-A2A8-0650-CCBE677C19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871699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5F2E87D7-A7B4-E892-F3D0-537F2FEF5F08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2ADC4037-84E2-5D8E-0DBE-BFE425790DE5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C096CD1B-D0D9-40B3-E629-28C838F2F9C2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lowchart: Terminator 7">
            <a:extLst>
              <a:ext uri="{FF2B5EF4-FFF2-40B4-BE49-F238E27FC236}">
                <a16:creationId xmlns:a16="http://schemas.microsoft.com/office/drawing/2014/main" id="{68266D08-78ED-4326-399F-04DAD3D6BE13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C5ED0445-A92A-9A8C-59A9-B4AD3DC0140C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08357C-974A-0E5D-F5CF-A0F1C564EE29}"/>
              </a:ext>
            </a:extLst>
          </p:cNvPr>
          <p:cNvGrpSpPr/>
          <p:nvPr/>
        </p:nvGrpSpPr>
        <p:grpSpPr>
          <a:xfrm>
            <a:off x="5101990" y="3011225"/>
            <a:ext cx="342822" cy="3602911"/>
            <a:chOff x="4376801" y="3006057"/>
            <a:chExt cx="342822" cy="3602911"/>
          </a:xfrm>
        </p:grpSpPr>
        <p:pic>
          <p:nvPicPr>
            <p:cNvPr id="11" name="Picture 10" descr="Shape, arrow&#10;&#10;Description automatically generated">
              <a:extLst>
                <a:ext uri="{FF2B5EF4-FFF2-40B4-BE49-F238E27FC236}">
                  <a16:creationId xmlns:a16="http://schemas.microsoft.com/office/drawing/2014/main" id="{DC8D4599-4A2A-C364-B295-EFE3AF6D7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12" name="Picture 11" descr="Shape, arrow&#10;&#10;Description automatically generated">
              <a:extLst>
                <a:ext uri="{FF2B5EF4-FFF2-40B4-BE49-F238E27FC236}">
                  <a16:creationId xmlns:a16="http://schemas.microsoft.com/office/drawing/2014/main" id="{B3F70B61-9154-BDDF-FE88-498ABD257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13" name="Picture 12" descr="Shape, arrow&#10;&#10;Description automatically generated">
              <a:extLst>
                <a:ext uri="{FF2B5EF4-FFF2-40B4-BE49-F238E27FC236}">
                  <a16:creationId xmlns:a16="http://schemas.microsoft.com/office/drawing/2014/main" id="{61E2CF84-82FE-C68B-2558-1EDF8F6D4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14" name="Picture 13" descr="Shape, arrow&#10;&#10;Description automatically generated">
              <a:extLst>
                <a:ext uri="{FF2B5EF4-FFF2-40B4-BE49-F238E27FC236}">
                  <a16:creationId xmlns:a16="http://schemas.microsoft.com/office/drawing/2014/main" id="{7BC08286-B5E9-E8A7-4C91-E6C260377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15" name="Picture 14" descr="Shape, arrow&#10;&#10;Description automatically generated">
              <a:extLst>
                <a:ext uri="{FF2B5EF4-FFF2-40B4-BE49-F238E27FC236}">
                  <a16:creationId xmlns:a16="http://schemas.microsoft.com/office/drawing/2014/main" id="{513375B9-72B7-8991-7DCA-E4F1B2CB8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16" name="Picture 15" descr="Shape, arrow&#10;&#10;Description automatically generated">
              <a:extLst>
                <a:ext uri="{FF2B5EF4-FFF2-40B4-BE49-F238E27FC236}">
                  <a16:creationId xmlns:a16="http://schemas.microsoft.com/office/drawing/2014/main" id="{5270BF13-D02E-B872-F1B5-84EE82245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17" name="Picture 16" descr="Shape, arrow&#10;&#10;Description automatically generated">
              <a:extLst>
                <a:ext uri="{FF2B5EF4-FFF2-40B4-BE49-F238E27FC236}">
                  <a16:creationId xmlns:a16="http://schemas.microsoft.com/office/drawing/2014/main" id="{299F4B22-7559-0AAB-067E-C9370C649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18" name="Picture 17" descr="Shape, arrow&#10;&#10;Description automatically generated">
              <a:extLst>
                <a:ext uri="{FF2B5EF4-FFF2-40B4-BE49-F238E27FC236}">
                  <a16:creationId xmlns:a16="http://schemas.microsoft.com/office/drawing/2014/main" id="{73E55328-4905-F7D5-F23E-0288E7BAC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19" name="Picture 18" descr="Shape, arrow&#10;&#10;Description automatically generated">
              <a:extLst>
                <a:ext uri="{FF2B5EF4-FFF2-40B4-BE49-F238E27FC236}">
                  <a16:creationId xmlns:a16="http://schemas.microsoft.com/office/drawing/2014/main" id="{7AFBC9BA-2FC4-2838-A238-4693F347C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20" name="Picture 19" descr="Shape, arrow&#10;&#10;Description automatically generated">
              <a:extLst>
                <a:ext uri="{FF2B5EF4-FFF2-40B4-BE49-F238E27FC236}">
                  <a16:creationId xmlns:a16="http://schemas.microsoft.com/office/drawing/2014/main" id="{95356922-086E-52D3-3878-E95B21538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90199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6572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" name="Table 62">
            <a:extLst>
              <a:ext uri="{FF2B5EF4-FFF2-40B4-BE49-F238E27FC236}">
                <a16:creationId xmlns:a16="http://schemas.microsoft.com/office/drawing/2014/main" id="{C5C66F3F-92E4-9550-B0C7-CD78E08A3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871418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A28915F1-24CD-0B86-1747-0E385FFADBA1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FF3C3EE2-4A09-A093-6833-660C87DD00C0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AF3F39F5-DD82-CB2A-886E-7EEF78710A25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lowchart: Terminator 7">
            <a:extLst>
              <a:ext uri="{FF2B5EF4-FFF2-40B4-BE49-F238E27FC236}">
                <a16:creationId xmlns:a16="http://schemas.microsoft.com/office/drawing/2014/main" id="{FB3706B0-33F1-0FAC-6BEE-C65A21690AC1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DBCBD84F-E494-8D0C-8558-EB784D328279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EFFCF1C0-DFE5-DEE3-E2C2-38AC487393B6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0F522C-7A81-86F4-F1B8-786FB1D41B34}"/>
              </a:ext>
            </a:extLst>
          </p:cNvPr>
          <p:cNvCxnSpPr>
            <a:cxnSpLocks/>
          </p:cNvCxnSpPr>
          <p:nvPr/>
        </p:nvCxnSpPr>
        <p:spPr>
          <a:xfrm flipV="1">
            <a:off x="2641600" y="3546764"/>
            <a:ext cx="2355273" cy="953528"/>
          </a:xfrm>
          <a:prstGeom prst="straightConnector1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6F625D7-9DBD-AF1F-B821-502B42928825}"/>
              </a:ext>
            </a:extLst>
          </p:cNvPr>
          <p:cNvSpPr txBox="1">
            <a:spLocks/>
          </p:cNvSpPr>
          <p:nvPr/>
        </p:nvSpPr>
        <p:spPr>
          <a:xfrm rot="19869647">
            <a:off x="302454" y="3678045"/>
            <a:ext cx="3677530" cy="9605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drop a bomb on our first ship – we do not know (in real time) if it hits (it has and sinks)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C68F860-5A5F-E195-5BC3-5CE457328374}"/>
              </a:ext>
            </a:extLst>
          </p:cNvPr>
          <p:cNvSpPr txBox="1">
            <a:spLocks/>
          </p:cNvSpPr>
          <p:nvPr/>
        </p:nvSpPr>
        <p:spPr>
          <a:xfrm rot="19869647">
            <a:off x="1375855" y="5353227"/>
            <a:ext cx="1710838" cy="3945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MS2 Scan</a:t>
            </a:r>
          </a:p>
        </p:txBody>
      </p:sp>
    </p:spTree>
    <p:extLst>
      <p:ext uri="{BB962C8B-B14F-4D97-AF65-F5344CB8AC3E}">
        <p14:creationId xmlns:p14="http://schemas.microsoft.com/office/powerpoint/2010/main" val="17232166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6572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2" name="Table 62">
            <a:extLst>
              <a:ext uri="{FF2B5EF4-FFF2-40B4-BE49-F238E27FC236}">
                <a16:creationId xmlns:a16="http://schemas.microsoft.com/office/drawing/2014/main" id="{7BB0C2C4-F5A7-3431-C62F-DDF3C6DB37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394100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3" name="Flowchart: Terminator 22">
            <a:extLst>
              <a:ext uri="{FF2B5EF4-FFF2-40B4-BE49-F238E27FC236}">
                <a16:creationId xmlns:a16="http://schemas.microsoft.com/office/drawing/2014/main" id="{9DD9DE0A-61B4-337B-8A11-CE8045D1908D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lowchart: Terminator 23">
            <a:extLst>
              <a:ext uri="{FF2B5EF4-FFF2-40B4-BE49-F238E27FC236}">
                <a16:creationId xmlns:a16="http://schemas.microsoft.com/office/drawing/2014/main" id="{7CF7DFA2-00C8-37D9-6C64-32E5232E1E1F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lowchart: Terminator 24">
            <a:extLst>
              <a:ext uri="{FF2B5EF4-FFF2-40B4-BE49-F238E27FC236}">
                <a16:creationId xmlns:a16="http://schemas.microsoft.com/office/drawing/2014/main" id="{E8464A4F-79A9-CCCC-E0F6-085169A1B553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DE070624-23A3-8448-4E02-2C9BD4D949B3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lowchart: Terminator 26">
            <a:extLst>
              <a:ext uri="{FF2B5EF4-FFF2-40B4-BE49-F238E27FC236}">
                <a16:creationId xmlns:a16="http://schemas.microsoft.com/office/drawing/2014/main" id="{5369258A-3B6B-15DE-4676-A93E1A1978F8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Multiplication Sign 27">
            <a:extLst>
              <a:ext uri="{FF2B5EF4-FFF2-40B4-BE49-F238E27FC236}">
                <a16:creationId xmlns:a16="http://schemas.microsoft.com/office/drawing/2014/main" id="{85525E0E-B377-5318-0B26-E5076EFBB92C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A4969C9-6EA7-E9E1-9E00-B84A2638D17E}"/>
              </a:ext>
            </a:extLst>
          </p:cNvPr>
          <p:cNvCxnSpPr>
            <a:cxnSpLocks/>
          </p:cNvCxnSpPr>
          <p:nvPr/>
        </p:nvCxnSpPr>
        <p:spPr>
          <a:xfrm flipV="1">
            <a:off x="2987941" y="3546764"/>
            <a:ext cx="2008932" cy="777480"/>
          </a:xfrm>
          <a:prstGeom prst="straightConnector1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0F96569-18F6-8864-9E6A-0A9C2017F9E1}"/>
              </a:ext>
            </a:extLst>
          </p:cNvPr>
          <p:cNvGrpSpPr/>
          <p:nvPr/>
        </p:nvGrpSpPr>
        <p:grpSpPr>
          <a:xfrm>
            <a:off x="179141" y="3065369"/>
            <a:ext cx="2626385" cy="3040417"/>
            <a:chOff x="7512229" y="3411175"/>
            <a:chExt cx="2626385" cy="3040417"/>
          </a:xfrm>
        </p:grpSpPr>
        <p:sp>
          <p:nvSpPr>
            <p:cNvPr id="31" name="Google Shape;66;p14">
              <a:extLst>
                <a:ext uri="{FF2B5EF4-FFF2-40B4-BE49-F238E27FC236}">
                  <a16:creationId xmlns:a16="http://schemas.microsoft.com/office/drawing/2014/main" id="{AD3B78E0-9084-4103-96A5-AA702DB5FE48}"/>
                </a:ext>
              </a:extLst>
            </p:cNvPr>
            <p:cNvSpPr/>
            <p:nvPr/>
          </p:nvSpPr>
          <p:spPr>
            <a:xfrm>
              <a:off x="7548360" y="3411175"/>
              <a:ext cx="2590226" cy="3040417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cxnSp>
          <p:nvCxnSpPr>
            <p:cNvPr id="32" name="Google Shape;67;p14">
              <a:extLst>
                <a:ext uri="{FF2B5EF4-FFF2-40B4-BE49-F238E27FC236}">
                  <a16:creationId xmlns:a16="http://schemas.microsoft.com/office/drawing/2014/main" id="{4C84C218-6065-0847-D046-2357FB15899C}"/>
                </a:ext>
              </a:extLst>
            </p:cNvPr>
            <p:cNvCxnSpPr/>
            <p:nvPr/>
          </p:nvCxnSpPr>
          <p:spPr>
            <a:xfrm flipH="1">
              <a:off x="8077279" y="3999399"/>
              <a:ext cx="11989" cy="1556409"/>
            </a:xfrm>
            <a:prstGeom prst="straightConnector1">
              <a:avLst/>
            </a:prstGeom>
            <a:noFill/>
            <a:ln w="2857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68;p14">
              <a:extLst>
                <a:ext uri="{FF2B5EF4-FFF2-40B4-BE49-F238E27FC236}">
                  <a16:creationId xmlns:a16="http://schemas.microsoft.com/office/drawing/2014/main" id="{45389138-5C92-E562-0FCA-B4077109C1FD}"/>
                </a:ext>
              </a:extLst>
            </p:cNvPr>
            <p:cNvCxnSpPr/>
            <p:nvPr/>
          </p:nvCxnSpPr>
          <p:spPr>
            <a:xfrm>
              <a:off x="8065234" y="5555848"/>
              <a:ext cx="1899210" cy="14557"/>
            </a:xfrm>
            <a:prstGeom prst="straightConnector1">
              <a:avLst/>
            </a:prstGeom>
            <a:noFill/>
            <a:ln w="2857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69;p14">
              <a:extLst>
                <a:ext uri="{FF2B5EF4-FFF2-40B4-BE49-F238E27FC236}">
                  <a16:creationId xmlns:a16="http://schemas.microsoft.com/office/drawing/2014/main" id="{508E77B9-7A48-C183-2A21-9B39813F33F1}"/>
                </a:ext>
              </a:extLst>
            </p:cNvPr>
            <p:cNvCxnSpPr/>
            <p:nvPr/>
          </p:nvCxnSpPr>
          <p:spPr>
            <a:xfrm>
              <a:off x="8329680" y="4872179"/>
              <a:ext cx="0" cy="683778"/>
            </a:xfrm>
            <a:prstGeom prst="straightConnector1">
              <a:avLst/>
            </a:prstGeom>
            <a:noFill/>
            <a:ln w="28575" cap="flat" cmpd="sng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70;p14">
              <a:extLst>
                <a:ext uri="{FF2B5EF4-FFF2-40B4-BE49-F238E27FC236}">
                  <a16:creationId xmlns:a16="http://schemas.microsoft.com/office/drawing/2014/main" id="{C44B2BCD-7684-D99A-B014-DE51AF824BD9}"/>
                </a:ext>
              </a:extLst>
            </p:cNvPr>
            <p:cNvCxnSpPr/>
            <p:nvPr/>
          </p:nvCxnSpPr>
          <p:spPr>
            <a:xfrm>
              <a:off x="8702356" y="4493956"/>
              <a:ext cx="0" cy="1076423"/>
            </a:xfrm>
            <a:prstGeom prst="straightConnector1">
              <a:avLst/>
            </a:prstGeom>
            <a:noFill/>
            <a:ln w="28575" cap="flat" cmpd="sng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71;p14">
              <a:extLst>
                <a:ext uri="{FF2B5EF4-FFF2-40B4-BE49-F238E27FC236}">
                  <a16:creationId xmlns:a16="http://schemas.microsoft.com/office/drawing/2014/main" id="{23A70226-C374-4BF7-0C4E-F3513472909B}"/>
                </a:ext>
              </a:extLst>
            </p:cNvPr>
            <p:cNvCxnSpPr/>
            <p:nvPr/>
          </p:nvCxnSpPr>
          <p:spPr>
            <a:xfrm>
              <a:off x="9315334" y="4857636"/>
              <a:ext cx="0" cy="698334"/>
            </a:xfrm>
            <a:prstGeom prst="straightConnector1">
              <a:avLst/>
            </a:prstGeom>
            <a:noFill/>
            <a:ln w="28575" cap="flat" cmpd="sng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" name="Google Shape;74;p14">
              <a:extLst>
                <a:ext uri="{FF2B5EF4-FFF2-40B4-BE49-F238E27FC236}">
                  <a16:creationId xmlns:a16="http://schemas.microsoft.com/office/drawing/2014/main" id="{21F93A70-A761-A7CC-A199-D5FC857DBC89}"/>
                </a:ext>
              </a:extLst>
            </p:cNvPr>
            <p:cNvSpPr txBox="1"/>
            <p:nvPr/>
          </p:nvSpPr>
          <p:spPr>
            <a:xfrm>
              <a:off x="7891065" y="5686791"/>
              <a:ext cx="2247549" cy="546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Mass (per unit charge)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Google Shape;73;p14">
              <a:extLst>
                <a:ext uri="{FF2B5EF4-FFF2-40B4-BE49-F238E27FC236}">
                  <a16:creationId xmlns:a16="http://schemas.microsoft.com/office/drawing/2014/main" id="{F9945CBB-05C0-5590-F711-D28EE60FD3F1}"/>
                </a:ext>
              </a:extLst>
            </p:cNvPr>
            <p:cNvSpPr txBox="1"/>
            <p:nvPr/>
          </p:nvSpPr>
          <p:spPr>
            <a:xfrm rot="16200000">
              <a:off x="6494191" y="4639969"/>
              <a:ext cx="2487649" cy="4515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Intensity (how much)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E4C12FF-1520-7D5F-7BB3-9C825C355689}"/>
              </a:ext>
            </a:extLst>
          </p:cNvPr>
          <p:cNvSpPr txBox="1">
            <a:spLocks/>
          </p:cNvSpPr>
          <p:nvPr/>
        </p:nvSpPr>
        <p:spPr>
          <a:xfrm>
            <a:off x="8593685" y="3034666"/>
            <a:ext cx="3040337" cy="3071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Bombing a ship is equivalent to getting a fragmentation spectra for a metabolite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helps us identify the metabolite</a:t>
            </a:r>
          </a:p>
        </p:txBody>
      </p:sp>
    </p:spTree>
    <p:extLst>
      <p:ext uri="{BB962C8B-B14F-4D97-AF65-F5344CB8AC3E}">
        <p14:creationId xmlns:p14="http://schemas.microsoft.com/office/powerpoint/2010/main" val="41097999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6572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" name="Table 62">
            <a:extLst>
              <a:ext uri="{FF2B5EF4-FFF2-40B4-BE49-F238E27FC236}">
                <a16:creationId xmlns:a16="http://schemas.microsoft.com/office/drawing/2014/main" id="{4D8519D7-C676-A481-3A17-175B16842C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661831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B3A6D0BD-5DEE-6FD7-A182-EEAC724C78A9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EAEEBB2E-01FD-A1F1-8511-78EB60645FC8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B323EA6B-3BA5-A91A-F41D-A04584DA9665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lowchart: Terminator 7">
            <a:extLst>
              <a:ext uri="{FF2B5EF4-FFF2-40B4-BE49-F238E27FC236}">
                <a16:creationId xmlns:a16="http://schemas.microsoft.com/office/drawing/2014/main" id="{CC188AEC-F5F8-DC48-B514-4F8F6FF65D07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14721A8F-E661-A0BA-6281-1A53340881D5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506691-EF75-908C-7C0B-82738F70A785}"/>
              </a:ext>
            </a:extLst>
          </p:cNvPr>
          <p:cNvGrpSpPr/>
          <p:nvPr/>
        </p:nvGrpSpPr>
        <p:grpSpPr>
          <a:xfrm>
            <a:off x="5469942" y="3000363"/>
            <a:ext cx="342822" cy="3602911"/>
            <a:chOff x="4376801" y="3006057"/>
            <a:chExt cx="342822" cy="3602911"/>
          </a:xfrm>
        </p:grpSpPr>
        <p:pic>
          <p:nvPicPr>
            <p:cNvPr id="11" name="Picture 10" descr="Shape, arrow&#10;&#10;Description automatically generated">
              <a:extLst>
                <a:ext uri="{FF2B5EF4-FFF2-40B4-BE49-F238E27FC236}">
                  <a16:creationId xmlns:a16="http://schemas.microsoft.com/office/drawing/2014/main" id="{3C6923D5-24BC-FDC8-389A-31153DDCE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12" name="Picture 11" descr="Shape, arrow&#10;&#10;Description automatically generated">
              <a:extLst>
                <a:ext uri="{FF2B5EF4-FFF2-40B4-BE49-F238E27FC236}">
                  <a16:creationId xmlns:a16="http://schemas.microsoft.com/office/drawing/2014/main" id="{310893ED-BEFA-ED1E-EC54-BCB28DEDB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13" name="Picture 12" descr="Shape, arrow&#10;&#10;Description automatically generated">
              <a:extLst>
                <a:ext uri="{FF2B5EF4-FFF2-40B4-BE49-F238E27FC236}">
                  <a16:creationId xmlns:a16="http://schemas.microsoft.com/office/drawing/2014/main" id="{229F9FBB-E0FD-B4CA-AA51-4EDD8F9E5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14" name="Picture 13" descr="Shape, arrow&#10;&#10;Description automatically generated">
              <a:extLst>
                <a:ext uri="{FF2B5EF4-FFF2-40B4-BE49-F238E27FC236}">
                  <a16:creationId xmlns:a16="http://schemas.microsoft.com/office/drawing/2014/main" id="{F5BC9BF6-E47C-59BB-AA75-4000562CC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15" name="Picture 14" descr="Shape, arrow&#10;&#10;Description automatically generated">
              <a:extLst>
                <a:ext uri="{FF2B5EF4-FFF2-40B4-BE49-F238E27FC236}">
                  <a16:creationId xmlns:a16="http://schemas.microsoft.com/office/drawing/2014/main" id="{CADA2D80-0282-F563-4329-7A3AD35C2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16" name="Picture 15" descr="Shape, arrow&#10;&#10;Description automatically generated">
              <a:extLst>
                <a:ext uri="{FF2B5EF4-FFF2-40B4-BE49-F238E27FC236}">
                  <a16:creationId xmlns:a16="http://schemas.microsoft.com/office/drawing/2014/main" id="{BA3427CC-42A0-2526-56AE-AEE8BF2AC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17" name="Picture 16" descr="Shape, arrow&#10;&#10;Description automatically generated">
              <a:extLst>
                <a:ext uri="{FF2B5EF4-FFF2-40B4-BE49-F238E27FC236}">
                  <a16:creationId xmlns:a16="http://schemas.microsoft.com/office/drawing/2014/main" id="{04A45660-37CC-ACB1-002A-CA83FA20C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18" name="Picture 17" descr="Shape, arrow&#10;&#10;Description automatically generated">
              <a:extLst>
                <a:ext uri="{FF2B5EF4-FFF2-40B4-BE49-F238E27FC236}">
                  <a16:creationId xmlns:a16="http://schemas.microsoft.com/office/drawing/2014/main" id="{5DC4856D-E6B7-5B26-9A63-A1221ECA6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19" name="Picture 18" descr="Shape, arrow&#10;&#10;Description automatically generated">
              <a:extLst>
                <a:ext uri="{FF2B5EF4-FFF2-40B4-BE49-F238E27FC236}">
                  <a16:creationId xmlns:a16="http://schemas.microsoft.com/office/drawing/2014/main" id="{66C5EB98-358F-BE17-6D55-945BDD664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20" name="Picture 19" descr="Shape, arrow&#10;&#10;Description automatically generated">
              <a:extLst>
                <a:ext uri="{FF2B5EF4-FFF2-40B4-BE49-F238E27FC236}">
                  <a16:creationId xmlns:a16="http://schemas.microsoft.com/office/drawing/2014/main" id="{73A5F70F-55A3-7E3B-AC1A-84A53AFCA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0660A1E5-E374-1883-011F-B33D954FCCF0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888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do we mean by AI?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This seems like a simple question, but what is AI?</a:t>
            </a:r>
          </a:p>
        </p:txBody>
      </p:sp>
    </p:spTree>
    <p:extLst>
      <p:ext uri="{BB962C8B-B14F-4D97-AF65-F5344CB8AC3E}">
        <p14:creationId xmlns:p14="http://schemas.microsoft.com/office/powerpoint/2010/main" val="35209802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6572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" name="Table 62">
            <a:extLst>
              <a:ext uri="{FF2B5EF4-FFF2-40B4-BE49-F238E27FC236}">
                <a16:creationId xmlns:a16="http://schemas.microsoft.com/office/drawing/2014/main" id="{19AAA675-9467-9E61-6A6B-0D8F51419C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504414"/>
              </p:ext>
            </p:extLst>
          </p:nvPr>
        </p:nvGraphicFramePr>
        <p:xfrm>
          <a:off x="3987478" y="2617395"/>
          <a:ext cx="4031995" cy="4031210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3482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F7711297-AF38-5021-FE8A-7623674E9350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D1F4E644-E087-F82D-CC9E-212E7AF4DA43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96438DDD-33C3-6DC2-87ED-94E12C523ED7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63E1CCD7-E694-399F-2F9F-EAB4FB5F54AF}"/>
              </a:ext>
            </a:extLst>
          </p:cNvPr>
          <p:cNvSpPr/>
          <p:nvPr/>
        </p:nvSpPr>
        <p:spPr>
          <a:xfrm>
            <a:off x="5455620" y="444963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62712632-EFDB-3F04-5AD1-FB7DC27874E0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A647E462-F1C5-E6D4-8354-C884C01D73D3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3ED3A9B8-691A-1D39-F274-C71FD4EB7531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B13F50D-AF48-41FD-A94F-EB8367821EA8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2641600" y="4500292"/>
            <a:ext cx="2762525" cy="130038"/>
          </a:xfrm>
          <a:prstGeom prst="straightConnector1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AFA2A7B-F048-7A27-BF03-0330A6D5F7D1}"/>
              </a:ext>
            </a:extLst>
          </p:cNvPr>
          <p:cNvSpPr txBox="1">
            <a:spLocks/>
          </p:cNvSpPr>
          <p:nvPr/>
        </p:nvSpPr>
        <p:spPr>
          <a:xfrm rot="19869647">
            <a:off x="451048" y="3845783"/>
            <a:ext cx="3677530" cy="96055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drop a bomb on our second ship – we do not know if it hits (it hasn’t, the ship was too small)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5855BC7-CAF0-A22F-B4DD-CFDF2935DD8F}"/>
              </a:ext>
            </a:extLst>
          </p:cNvPr>
          <p:cNvSpPr txBox="1">
            <a:spLocks/>
          </p:cNvSpPr>
          <p:nvPr/>
        </p:nvSpPr>
        <p:spPr>
          <a:xfrm rot="19869647">
            <a:off x="1375855" y="5353227"/>
            <a:ext cx="1710838" cy="3945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MS2 Scan</a:t>
            </a:r>
          </a:p>
        </p:txBody>
      </p:sp>
    </p:spTree>
    <p:extLst>
      <p:ext uri="{BB962C8B-B14F-4D97-AF65-F5344CB8AC3E}">
        <p14:creationId xmlns:p14="http://schemas.microsoft.com/office/powerpoint/2010/main" val="14637094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6572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3" name="Table 62">
            <a:extLst>
              <a:ext uri="{FF2B5EF4-FFF2-40B4-BE49-F238E27FC236}">
                <a16:creationId xmlns:a16="http://schemas.microsoft.com/office/drawing/2014/main" id="{5B6C1E17-8AAB-56B5-AF50-3D43A19E83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250777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4" name="Flowchart: Terminator 23">
            <a:extLst>
              <a:ext uri="{FF2B5EF4-FFF2-40B4-BE49-F238E27FC236}">
                <a16:creationId xmlns:a16="http://schemas.microsoft.com/office/drawing/2014/main" id="{31A016D1-7BDE-657A-E6D1-4490C7E67D6F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lowchart: Terminator 24">
            <a:extLst>
              <a:ext uri="{FF2B5EF4-FFF2-40B4-BE49-F238E27FC236}">
                <a16:creationId xmlns:a16="http://schemas.microsoft.com/office/drawing/2014/main" id="{85561D95-E40D-21F0-9920-62CD7B9AF0C9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BA34B4FE-27E0-9473-D8A7-9480AB3C192E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AC4760E3-0562-2656-176A-4BADBEE50720}"/>
              </a:ext>
            </a:extLst>
          </p:cNvPr>
          <p:cNvSpPr/>
          <p:nvPr/>
        </p:nvSpPr>
        <p:spPr>
          <a:xfrm>
            <a:off x="5474092" y="445887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lowchart: Terminator 27">
            <a:extLst>
              <a:ext uri="{FF2B5EF4-FFF2-40B4-BE49-F238E27FC236}">
                <a16:creationId xmlns:a16="http://schemas.microsoft.com/office/drawing/2014/main" id="{7ACC0254-0F51-F4F5-9812-473A9485C9C6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lowchart: Terminator 28">
            <a:extLst>
              <a:ext uri="{FF2B5EF4-FFF2-40B4-BE49-F238E27FC236}">
                <a16:creationId xmlns:a16="http://schemas.microsoft.com/office/drawing/2014/main" id="{C5F46645-10A0-AEE8-9141-22D0DCFF1309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Multiplication Sign 29">
            <a:extLst>
              <a:ext uri="{FF2B5EF4-FFF2-40B4-BE49-F238E27FC236}">
                <a16:creationId xmlns:a16="http://schemas.microsoft.com/office/drawing/2014/main" id="{7F47A45E-C936-6ED3-060B-65119425773B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9CF5FDC-4AC5-9C86-54F5-969922B78F5E}"/>
              </a:ext>
            </a:extLst>
          </p:cNvPr>
          <p:cNvGrpSpPr/>
          <p:nvPr/>
        </p:nvGrpSpPr>
        <p:grpSpPr>
          <a:xfrm>
            <a:off x="5840258" y="3006057"/>
            <a:ext cx="342822" cy="3602911"/>
            <a:chOff x="4376801" y="3006057"/>
            <a:chExt cx="342822" cy="3602911"/>
          </a:xfrm>
        </p:grpSpPr>
        <p:pic>
          <p:nvPicPr>
            <p:cNvPr id="32" name="Picture 31" descr="Shape, arrow&#10;&#10;Description automatically generated">
              <a:extLst>
                <a:ext uri="{FF2B5EF4-FFF2-40B4-BE49-F238E27FC236}">
                  <a16:creationId xmlns:a16="http://schemas.microsoft.com/office/drawing/2014/main" id="{F9970290-6BE5-4C8D-A48D-AF0D972CD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33" name="Picture 32" descr="Shape, arrow&#10;&#10;Description automatically generated">
              <a:extLst>
                <a:ext uri="{FF2B5EF4-FFF2-40B4-BE49-F238E27FC236}">
                  <a16:creationId xmlns:a16="http://schemas.microsoft.com/office/drawing/2014/main" id="{06693EA3-E345-0CDE-024F-0CF412D24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34" name="Picture 33" descr="Shape, arrow&#10;&#10;Description automatically generated">
              <a:extLst>
                <a:ext uri="{FF2B5EF4-FFF2-40B4-BE49-F238E27FC236}">
                  <a16:creationId xmlns:a16="http://schemas.microsoft.com/office/drawing/2014/main" id="{EF16E638-7A98-80C4-F624-2706196F8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35" name="Picture 34" descr="Shape, arrow&#10;&#10;Description automatically generated">
              <a:extLst>
                <a:ext uri="{FF2B5EF4-FFF2-40B4-BE49-F238E27FC236}">
                  <a16:creationId xmlns:a16="http://schemas.microsoft.com/office/drawing/2014/main" id="{4F530A90-C778-C612-9786-398B1A728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36" name="Picture 35" descr="Shape, arrow&#10;&#10;Description automatically generated">
              <a:extLst>
                <a:ext uri="{FF2B5EF4-FFF2-40B4-BE49-F238E27FC236}">
                  <a16:creationId xmlns:a16="http://schemas.microsoft.com/office/drawing/2014/main" id="{F97ADF20-4CD5-5857-1523-0F466D387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37" name="Picture 36" descr="Shape, arrow&#10;&#10;Description automatically generated">
              <a:extLst>
                <a:ext uri="{FF2B5EF4-FFF2-40B4-BE49-F238E27FC236}">
                  <a16:creationId xmlns:a16="http://schemas.microsoft.com/office/drawing/2014/main" id="{A592D44C-3C70-07E9-A89C-80D602069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38" name="Picture 37" descr="Shape, arrow&#10;&#10;Description automatically generated">
              <a:extLst>
                <a:ext uri="{FF2B5EF4-FFF2-40B4-BE49-F238E27FC236}">
                  <a16:creationId xmlns:a16="http://schemas.microsoft.com/office/drawing/2014/main" id="{3119F512-4FA4-7A83-3C6E-09F8D31F7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39" name="Picture 38" descr="Shape, arrow&#10;&#10;Description automatically generated">
              <a:extLst>
                <a:ext uri="{FF2B5EF4-FFF2-40B4-BE49-F238E27FC236}">
                  <a16:creationId xmlns:a16="http://schemas.microsoft.com/office/drawing/2014/main" id="{E86A8FA6-EB36-9F1A-BF16-6817175B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40" name="Picture 39" descr="Shape, arrow&#10;&#10;Description automatically generated">
              <a:extLst>
                <a:ext uri="{FF2B5EF4-FFF2-40B4-BE49-F238E27FC236}">
                  <a16:creationId xmlns:a16="http://schemas.microsoft.com/office/drawing/2014/main" id="{5A4474D0-C94B-8E26-AAF9-622A744FB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41" name="Picture 40" descr="Shape, arrow&#10;&#10;Description automatically generated">
              <a:extLst>
                <a:ext uri="{FF2B5EF4-FFF2-40B4-BE49-F238E27FC236}">
                  <a16:creationId xmlns:a16="http://schemas.microsoft.com/office/drawing/2014/main" id="{C7B0C7F1-F13F-5B90-3EE3-491686DD0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81001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6572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" name="Table 62">
            <a:extLst>
              <a:ext uri="{FF2B5EF4-FFF2-40B4-BE49-F238E27FC236}">
                <a16:creationId xmlns:a16="http://schemas.microsoft.com/office/drawing/2014/main" id="{F53C1372-547B-4A40-33E8-12E9C5296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634209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961B281E-BB19-BF97-DC10-F0CF733FA974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0AEBD527-6F3D-65EF-0145-9CF604ECBDFA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C3EC6908-59C7-D4D4-9E5A-E9E45B1E6BC1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14AA96-8DDD-18BB-B5AF-40ED3268D44F}"/>
              </a:ext>
            </a:extLst>
          </p:cNvPr>
          <p:cNvSpPr/>
          <p:nvPr/>
        </p:nvSpPr>
        <p:spPr>
          <a:xfrm>
            <a:off x="5860088" y="5219236"/>
            <a:ext cx="286773" cy="278551"/>
          </a:xfrm>
          <a:prstGeom prst="ellipse">
            <a:avLst/>
          </a:prstGeom>
          <a:solidFill>
            <a:srgbClr val="D549C4"/>
          </a:solidFill>
          <a:ln w="222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DA372CB-E84D-0419-9229-4FC67187366C}"/>
              </a:ext>
            </a:extLst>
          </p:cNvPr>
          <p:cNvSpPr/>
          <p:nvPr/>
        </p:nvSpPr>
        <p:spPr>
          <a:xfrm>
            <a:off x="5862431" y="5954922"/>
            <a:ext cx="286773" cy="278551"/>
          </a:xfrm>
          <a:prstGeom prst="ellipse">
            <a:avLst/>
          </a:prstGeom>
          <a:solidFill>
            <a:srgbClr val="D549C4"/>
          </a:solidFill>
          <a:ln w="222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7F91880A-6BFC-BE98-313B-7B48B1147AA5}"/>
              </a:ext>
            </a:extLst>
          </p:cNvPr>
          <p:cNvSpPr/>
          <p:nvPr/>
        </p:nvSpPr>
        <p:spPr>
          <a:xfrm>
            <a:off x="5474092" y="445887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4CA4C1A4-4345-C20F-C57B-DAC202F0820B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EFE180A5-C2C8-C743-3853-914BEE800624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C2BA14A8-DBDC-8F71-DC72-DF018A661737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809758A-1D75-ED01-1478-BC2C15130F72}"/>
              </a:ext>
            </a:extLst>
          </p:cNvPr>
          <p:cNvSpPr/>
          <p:nvPr/>
        </p:nvSpPr>
        <p:spPr>
          <a:xfrm>
            <a:off x="5869324" y="3375668"/>
            <a:ext cx="286773" cy="278551"/>
          </a:xfrm>
          <a:prstGeom prst="ellipse">
            <a:avLst/>
          </a:prstGeom>
          <a:solidFill>
            <a:srgbClr val="D549C4"/>
          </a:solidFill>
          <a:ln w="222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B738366-9954-9848-624F-BD982F45A8AB}"/>
              </a:ext>
            </a:extLst>
          </p:cNvPr>
          <p:cNvSpPr txBox="1">
            <a:spLocks/>
          </p:cNvSpPr>
          <p:nvPr/>
        </p:nvSpPr>
        <p:spPr>
          <a:xfrm rot="19869647">
            <a:off x="1375855" y="5353227"/>
            <a:ext cx="1710838" cy="3945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MS1 Scan</a:t>
            </a:r>
          </a:p>
        </p:txBody>
      </p:sp>
    </p:spTree>
    <p:extLst>
      <p:ext uri="{BB962C8B-B14F-4D97-AF65-F5344CB8AC3E}">
        <p14:creationId xmlns:p14="http://schemas.microsoft.com/office/powerpoint/2010/main" val="31406583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6572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" name="Table 62">
            <a:extLst>
              <a:ext uri="{FF2B5EF4-FFF2-40B4-BE49-F238E27FC236}">
                <a16:creationId xmlns:a16="http://schemas.microsoft.com/office/drawing/2014/main" id="{0B004FA5-B597-64B7-E6DF-25F3359FC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614381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6A3B8E78-8B09-5B6C-33F3-38A938664078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7FD2CC5F-9D8C-C6D0-4D9C-E8E4EDF84C3F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D096D46B-E11F-34C6-E615-2FFA6FC35AFC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5BD620CF-0F19-7091-A61D-25DE779BCE37}"/>
              </a:ext>
            </a:extLst>
          </p:cNvPr>
          <p:cNvSpPr/>
          <p:nvPr/>
        </p:nvSpPr>
        <p:spPr>
          <a:xfrm>
            <a:off x="5474092" y="445887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0426D08B-328D-87BD-D950-3168E6C8AE29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9B69CBB2-4C8A-7DA3-B136-A448FF163D70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8160D82-296C-64F6-2C63-E039DD147121}"/>
              </a:ext>
            </a:extLst>
          </p:cNvPr>
          <p:cNvGrpSpPr/>
          <p:nvPr/>
        </p:nvGrpSpPr>
        <p:grpSpPr>
          <a:xfrm>
            <a:off x="6194908" y="3015321"/>
            <a:ext cx="342822" cy="3602911"/>
            <a:chOff x="4376801" y="3006057"/>
            <a:chExt cx="342822" cy="3602911"/>
          </a:xfrm>
        </p:grpSpPr>
        <p:pic>
          <p:nvPicPr>
            <p:cNvPr id="12" name="Picture 11" descr="Shape, arrow&#10;&#10;Description automatically generated">
              <a:extLst>
                <a:ext uri="{FF2B5EF4-FFF2-40B4-BE49-F238E27FC236}">
                  <a16:creationId xmlns:a16="http://schemas.microsoft.com/office/drawing/2014/main" id="{FF2E0634-63BA-376F-F53E-F24043927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13" name="Picture 12" descr="Shape, arrow&#10;&#10;Description automatically generated">
              <a:extLst>
                <a:ext uri="{FF2B5EF4-FFF2-40B4-BE49-F238E27FC236}">
                  <a16:creationId xmlns:a16="http://schemas.microsoft.com/office/drawing/2014/main" id="{37955148-510F-F556-AB43-4A09042A5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14" name="Picture 13" descr="Shape, arrow&#10;&#10;Description automatically generated">
              <a:extLst>
                <a:ext uri="{FF2B5EF4-FFF2-40B4-BE49-F238E27FC236}">
                  <a16:creationId xmlns:a16="http://schemas.microsoft.com/office/drawing/2014/main" id="{83FAA7B0-4FAF-9A11-4B52-DC4DB6301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15" name="Picture 14" descr="Shape, arrow&#10;&#10;Description automatically generated">
              <a:extLst>
                <a:ext uri="{FF2B5EF4-FFF2-40B4-BE49-F238E27FC236}">
                  <a16:creationId xmlns:a16="http://schemas.microsoft.com/office/drawing/2014/main" id="{A17A9837-1DA2-F229-54F1-B436C02BF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16" name="Picture 15" descr="Shape, arrow&#10;&#10;Description automatically generated">
              <a:extLst>
                <a:ext uri="{FF2B5EF4-FFF2-40B4-BE49-F238E27FC236}">
                  <a16:creationId xmlns:a16="http://schemas.microsoft.com/office/drawing/2014/main" id="{159923EE-6E17-E21D-2294-815580AA0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17" name="Picture 16" descr="Shape, arrow&#10;&#10;Description automatically generated">
              <a:extLst>
                <a:ext uri="{FF2B5EF4-FFF2-40B4-BE49-F238E27FC236}">
                  <a16:creationId xmlns:a16="http://schemas.microsoft.com/office/drawing/2014/main" id="{0F857EF7-9945-F24F-20E9-5D31BE7A5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18" name="Picture 17" descr="Shape, arrow&#10;&#10;Description automatically generated">
              <a:extLst>
                <a:ext uri="{FF2B5EF4-FFF2-40B4-BE49-F238E27FC236}">
                  <a16:creationId xmlns:a16="http://schemas.microsoft.com/office/drawing/2014/main" id="{3300240E-C7BA-4591-D08D-74E2B6D1B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19" name="Picture 18" descr="Shape, arrow&#10;&#10;Description automatically generated">
              <a:extLst>
                <a:ext uri="{FF2B5EF4-FFF2-40B4-BE49-F238E27FC236}">
                  <a16:creationId xmlns:a16="http://schemas.microsoft.com/office/drawing/2014/main" id="{2A343DB5-BB72-8451-823F-1ADF37514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20" name="Picture 19" descr="Shape, arrow&#10;&#10;Description automatically generated">
              <a:extLst>
                <a:ext uri="{FF2B5EF4-FFF2-40B4-BE49-F238E27FC236}">
                  <a16:creationId xmlns:a16="http://schemas.microsoft.com/office/drawing/2014/main" id="{627ED8D3-A4DE-E36E-5EE7-1FDBCC92A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21" name="Picture 20" descr="Shape, arrow&#10;&#10;Description automatically generated">
              <a:extLst>
                <a:ext uri="{FF2B5EF4-FFF2-40B4-BE49-F238E27FC236}">
                  <a16:creationId xmlns:a16="http://schemas.microsoft.com/office/drawing/2014/main" id="{FE22032D-24AE-EEF0-CC4C-A9587CE23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  <p:sp>
        <p:nvSpPr>
          <p:cNvPr id="22" name="Multiplication Sign 21">
            <a:extLst>
              <a:ext uri="{FF2B5EF4-FFF2-40B4-BE49-F238E27FC236}">
                <a16:creationId xmlns:a16="http://schemas.microsoft.com/office/drawing/2014/main" id="{F4C3FFF8-91DE-ED57-63AA-2694D2B6F00A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67123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6572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" name="Table 62">
            <a:extLst>
              <a:ext uri="{FF2B5EF4-FFF2-40B4-BE49-F238E27FC236}">
                <a16:creationId xmlns:a16="http://schemas.microsoft.com/office/drawing/2014/main" id="{B477A617-D066-CB6C-3B4F-FEF7A7DC1D86}"/>
              </a:ext>
            </a:extLst>
          </p:cNvPr>
          <p:cNvGraphicFramePr>
            <a:graphicFrameLocks noGrp="1"/>
          </p:cNvGraphicFramePr>
          <p:nvPr/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CE589791-2140-8227-768C-FCCCF6AEC2C1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952F02E7-CBB8-4A26-0397-12A3F8463149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3FDFCABB-D520-C1B9-94F8-62808F793D09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36E924D7-03CF-271B-4FBA-8C4A5A578231}"/>
              </a:ext>
            </a:extLst>
          </p:cNvPr>
          <p:cNvSpPr/>
          <p:nvPr/>
        </p:nvSpPr>
        <p:spPr>
          <a:xfrm>
            <a:off x="5474092" y="445887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537070CD-A48D-60BE-0A06-8CCD01C54284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4A386310-015F-C1C9-DFAB-39179CF83A16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03326B4C-0723-67CC-2292-6AA7BBBCA268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DDB7674F-010F-990B-7162-CA4B926AC840}"/>
              </a:ext>
            </a:extLst>
          </p:cNvPr>
          <p:cNvSpPr/>
          <p:nvPr/>
        </p:nvSpPr>
        <p:spPr>
          <a:xfrm>
            <a:off x="6190828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104CD58-5E01-DF7D-F36C-B4052900059A}"/>
              </a:ext>
            </a:extLst>
          </p:cNvPr>
          <p:cNvSpPr txBox="1">
            <a:spLocks/>
          </p:cNvSpPr>
          <p:nvPr/>
        </p:nvSpPr>
        <p:spPr>
          <a:xfrm rot="19869647">
            <a:off x="1375855" y="5353227"/>
            <a:ext cx="1710838" cy="3945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MS2 Scan</a:t>
            </a:r>
          </a:p>
        </p:txBody>
      </p:sp>
    </p:spTree>
    <p:extLst>
      <p:ext uri="{BB962C8B-B14F-4D97-AF65-F5344CB8AC3E}">
        <p14:creationId xmlns:p14="http://schemas.microsoft.com/office/powerpoint/2010/main" val="16011996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6572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" name="Table 62">
            <a:extLst>
              <a:ext uri="{FF2B5EF4-FFF2-40B4-BE49-F238E27FC236}">
                <a16:creationId xmlns:a16="http://schemas.microsoft.com/office/drawing/2014/main" id="{B463351C-71D0-8877-2E0B-DC4C9A141A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143915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96457454-4942-DD50-1340-B87682B47338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4FFAFCC1-DE42-7FFE-BEA2-DA90997AC25D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7680D6FD-6E85-9595-8905-47EF8E263A95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4E31296E-02CE-8AC4-1528-D7B6F84704F7}"/>
              </a:ext>
            </a:extLst>
          </p:cNvPr>
          <p:cNvSpPr/>
          <p:nvPr/>
        </p:nvSpPr>
        <p:spPr>
          <a:xfrm>
            <a:off x="5474092" y="445887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4F023019-E86B-B478-7FD3-CFA7FF009CA3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BFE30531-52EC-A170-423E-9B9DCEAB2E6E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3F7B9FB4-A638-7C47-0DEE-26095CE0CA48}"/>
              </a:ext>
            </a:extLst>
          </p:cNvPr>
          <p:cNvSpPr/>
          <p:nvPr/>
        </p:nvSpPr>
        <p:spPr>
          <a:xfrm>
            <a:off x="6190828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04E5FF38-4C17-EE0D-60E8-CD56BF7E1A52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0959C15-AC64-6EEE-390E-44D42E67EC14}"/>
              </a:ext>
            </a:extLst>
          </p:cNvPr>
          <p:cNvGrpSpPr/>
          <p:nvPr/>
        </p:nvGrpSpPr>
        <p:grpSpPr>
          <a:xfrm>
            <a:off x="6572098" y="3006057"/>
            <a:ext cx="342822" cy="3602911"/>
            <a:chOff x="4376801" y="3006057"/>
            <a:chExt cx="342822" cy="3602911"/>
          </a:xfrm>
        </p:grpSpPr>
        <p:pic>
          <p:nvPicPr>
            <p:cNvPr id="15" name="Picture 14" descr="Shape, arrow&#10;&#10;Description automatically generated">
              <a:extLst>
                <a:ext uri="{FF2B5EF4-FFF2-40B4-BE49-F238E27FC236}">
                  <a16:creationId xmlns:a16="http://schemas.microsoft.com/office/drawing/2014/main" id="{41F2CAD4-FA1B-6EF8-AFD1-73B34F402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16" name="Picture 15" descr="Shape, arrow&#10;&#10;Description automatically generated">
              <a:extLst>
                <a:ext uri="{FF2B5EF4-FFF2-40B4-BE49-F238E27FC236}">
                  <a16:creationId xmlns:a16="http://schemas.microsoft.com/office/drawing/2014/main" id="{B422E8BD-EC3B-2290-221C-51344BA39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17" name="Picture 16" descr="Shape, arrow&#10;&#10;Description automatically generated">
              <a:extLst>
                <a:ext uri="{FF2B5EF4-FFF2-40B4-BE49-F238E27FC236}">
                  <a16:creationId xmlns:a16="http://schemas.microsoft.com/office/drawing/2014/main" id="{415AEFAD-8465-B78E-C626-AAF0AE2B9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18" name="Picture 17" descr="Shape, arrow&#10;&#10;Description automatically generated">
              <a:extLst>
                <a:ext uri="{FF2B5EF4-FFF2-40B4-BE49-F238E27FC236}">
                  <a16:creationId xmlns:a16="http://schemas.microsoft.com/office/drawing/2014/main" id="{A102EE8D-0666-08AC-88F4-E0854C63E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19" name="Picture 18" descr="Shape, arrow&#10;&#10;Description automatically generated">
              <a:extLst>
                <a:ext uri="{FF2B5EF4-FFF2-40B4-BE49-F238E27FC236}">
                  <a16:creationId xmlns:a16="http://schemas.microsoft.com/office/drawing/2014/main" id="{6DFA40C4-D331-2FB9-47DB-F21665847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20" name="Picture 19" descr="Shape, arrow&#10;&#10;Description automatically generated">
              <a:extLst>
                <a:ext uri="{FF2B5EF4-FFF2-40B4-BE49-F238E27FC236}">
                  <a16:creationId xmlns:a16="http://schemas.microsoft.com/office/drawing/2014/main" id="{6C494F5C-389E-C5EE-FE27-91A88185A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21" name="Picture 20" descr="Shape, arrow&#10;&#10;Description automatically generated">
              <a:extLst>
                <a:ext uri="{FF2B5EF4-FFF2-40B4-BE49-F238E27FC236}">
                  <a16:creationId xmlns:a16="http://schemas.microsoft.com/office/drawing/2014/main" id="{57079BEC-3EBD-6194-859A-28292BCDE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22" name="Picture 21" descr="Shape, arrow&#10;&#10;Description automatically generated">
              <a:extLst>
                <a:ext uri="{FF2B5EF4-FFF2-40B4-BE49-F238E27FC236}">
                  <a16:creationId xmlns:a16="http://schemas.microsoft.com/office/drawing/2014/main" id="{01B4D18E-B772-1774-6082-8CFA2F9EE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23" name="Picture 22" descr="Shape, arrow&#10;&#10;Description automatically generated">
              <a:extLst>
                <a:ext uri="{FF2B5EF4-FFF2-40B4-BE49-F238E27FC236}">
                  <a16:creationId xmlns:a16="http://schemas.microsoft.com/office/drawing/2014/main" id="{CB7C95D2-80BE-83BA-71E3-071C26061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24" name="Picture 23" descr="Shape, arrow&#10;&#10;Description automatically generated">
              <a:extLst>
                <a:ext uri="{FF2B5EF4-FFF2-40B4-BE49-F238E27FC236}">
                  <a16:creationId xmlns:a16="http://schemas.microsoft.com/office/drawing/2014/main" id="{9C2D0745-B93F-CCD6-5E88-56A65CF8E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93038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6572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" name="Table 62">
            <a:extLst>
              <a:ext uri="{FF2B5EF4-FFF2-40B4-BE49-F238E27FC236}">
                <a16:creationId xmlns:a16="http://schemas.microsoft.com/office/drawing/2014/main" id="{896D3079-1F2C-EC15-4D4C-E57A946AE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400968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5AC9D902-88E0-ABE1-8DEE-313365A5D116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1EC61101-6129-5AF6-A0D6-A3692FA577E2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ADF5FF3C-0BD3-551C-CCA9-703BF692EDA6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AEEE69B3-1E69-3B68-0F1D-667FB2CF0D38}"/>
              </a:ext>
            </a:extLst>
          </p:cNvPr>
          <p:cNvSpPr/>
          <p:nvPr/>
        </p:nvSpPr>
        <p:spPr>
          <a:xfrm>
            <a:off x="5474092" y="445887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14538EA8-9AFE-40C4-074A-561F88EAD101}"/>
              </a:ext>
            </a:extLst>
          </p:cNvPr>
          <p:cNvSpPr/>
          <p:nvPr/>
        </p:nvSpPr>
        <p:spPr>
          <a:xfrm>
            <a:off x="6567904" y="590891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E0E2160F-FF1A-697C-5F29-2FB32D5FAFAC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1BF17C27-080F-BB0E-6A8E-0BAA3AC03010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BCBB7E0E-A0C1-DE99-7BDD-87F05030BFFE}"/>
              </a:ext>
            </a:extLst>
          </p:cNvPr>
          <p:cNvSpPr/>
          <p:nvPr/>
        </p:nvSpPr>
        <p:spPr>
          <a:xfrm>
            <a:off x="6190828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05E30CC7-B4EE-EC24-0B06-7A261895518B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83C7805-4581-ACDF-1492-7C6B382F5702}"/>
              </a:ext>
            </a:extLst>
          </p:cNvPr>
          <p:cNvSpPr txBox="1">
            <a:spLocks/>
          </p:cNvSpPr>
          <p:nvPr/>
        </p:nvSpPr>
        <p:spPr>
          <a:xfrm rot="19869647">
            <a:off x="1375855" y="5353227"/>
            <a:ext cx="1710838" cy="3945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MS2 Scan</a:t>
            </a:r>
          </a:p>
        </p:txBody>
      </p:sp>
    </p:spTree>
    <p:extLst>
      <p:ext uri="{BB962C8B-B14F-4D97-AF65-F5344CB8AC3E}">
        <p14:creationId xmlns:p14="http://schemas.microsoft.com/office/powerpoint/2010/main" val="25816515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6572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" name="Table 62">
            <a:extLst>
              <a:ext uri="{FF2B5EF4-FFF2-40B4-BE49-F238E27FC236}">
                <a16:creationId xmlns:a16="http://schemas.microsoft.com/office/drawing/2014/main" id="{47AD183D-40F0-354D-8AE9-B579A46D2A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063226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B8DA042D-BB35-D93D-71E9-504825C78B2A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CC0C4593-E05C-191B-4BB9-8FA910BF759A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395A17FD-7E5B-0D80-7C04-8E2C3F1AFEC7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E01D6D46-4D18-8E6E-7F6B-DA7C1D8764DD}"/>
              </a:ext>
            </a:extLst>
          </p:cNvPr>
          <p:cNvSpPr/>
          <p:nvPr/>
        </p:nvSpPr>
        <p:spPr>
          <a:xfrm>
            <a:off x="5474092" y="445887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CA0F85C8-748F-DC82-4BA2-D5E4D83A245A}"/>
              </a:ext>
            </a:extLst>
          </p:cNvPr>
          <p:cNvSpPr/>
          <p:nvPr/>
        </p:nvSpPr>
        <p:spPr>
          <a:xfrm>
            <a:off x="6577140" y="590891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32BBCE10-D217-C458-4ADE-B94B87D94FBB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F7D0AB02-FF8D-711A-4D33-25C7A96974C4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4879EAD9-3F80-8F87-659F-439A53579E8A}"/>
              </a:ext>
            </a:extLst>
          </p:cNvPr>
          <p:cNvSpPr/>
          <p:nvPr/>
        </p:nvSpPr>
        <p:spPr>
          <a:xfrm>
            <a:off x="6190828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D69AB33E-CBB5-9504-9472-4F5FE91E4906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D0AE693-FE18-7A45-A32F-9C5EFF3CD50E}"/>
              </a:ext>
            </a:extLst>
          </p:cNvPr>
          <p:cNvGrpSpPr/>
          <p:nvPr/>
        </p:nvGrpSpPr>
        <p:grpSpPr>
          <a:xfrm>
            <a:off x="6943273" y="3015321"/>
            <a:ext cx="342822" cy="3602911"/>
            <a:chOff x="4376801" y="3006057"/>
            <a:chExt cx="342822" cy="3602911"/>
          </a:xfrm>
        </p:grpSpPr>
        <p:pic>
          <p:nvPicPr>
            <p:cNvPr id="15" name="Picture 14" descr="Shape, arrow&#10;&#10;Description automatically generated">
              <a:extLst>
                <a:ext uri="{FF2B5EF4-FFF2-40B4-BE49-F238E27FC236}">
                  <a16:creationId xmlns:a16="http://schemas.microsoft.com/office/drawing/2014/main" id="{48586557-AAEC-FF67-42EF-10624035C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16" name="Picture 15" descr="Shape, arrow&#10;&#10;Description automatically generated">
              <a:extLst>
                <a:ext uri="{FF2B5EF4-FFF2-40B4-BE49-F238E27FC236}">
                  <a16:creationId xmlns:a16="http://schemas.microsoft.com/office/drawing/2014/main" id="{DA68510F-CC79-077B-BF16-0FCE917CC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17" name="Picture 16" descr="Shape, arrow&#10;&#10;Description automatically generated">
              <a:extLst>
                <a:ext uri="{FF2B5EF4-FFF2-40B4-BE49-F238E27FC236}">
                  <a16:creationId xmlns:a16="http://schemas.microsoft.com/office/drawing/2014/main" id="{8BA37D58-389A-102E-637E-E834F920E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18" name="Picture 17" descr="Shape, arrow&#10;&#10;Description automatically generated">
              <a:extLst>
                <a:ext uri="{FF2B5EF4-FFF2-40B4-BE49-F238E27FC236}">
                  <a16:creationId xmlns:a16="http://schemas.microsoft.com/office/drawing/2014/main" id="{28DC638A-42F5-5792-C33D-FD9735902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19" name="Picture 18" descr="Shape, arrow&#10;&#10;Description automatically generated">
              <a:extLst>
                <a:ext uri="{FF2B5EF4-FFF2-40B4-BE49-F238E27FC236}">
                  <a16:creationId xmlns:a16="http://schemas.microsoft.com/office/drawing/2014/main" id="{168CC608-78B2-CA6B-89B4-CF72B387D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20" name="Picture 19" descr="Shape, arrow&#10;&#10;Description automatically generated">
              <a:extLst>
                <a:ext uri="{FF2B5EF4-FFF2-40B4-BE49-F238E27FC236}">
                  <a16:creationId xmlns:a16="http://schemas.microsoft.com/office/drawing/2014/main" id="{FBA459D3-25AF-B6B9-FA21-89E44B673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21" name="Picture 20" descr="Shape, arrow&#10;&#10;Description automatically generated">
              <a:extLst>
                <a:ext uri="{FF2B5EF4-FFF2-40B4-BE49-F238E27FC236}">
                  <a16:creationId xmlns:a16="http://schemas.microsoft.com/office/drawing/2014/main" id="{34A0613C-0D71-8F60-DD5E-627E6B445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22" name="Picture 21" descr="Shape, arrow&#10;&#10;Description automatically generated">
              <a:extLst>
                <a:ext uri="{FF2B5EF4-FFF2-40B4-BE49-F238E27FC236}">
                  <a16:creationId xmlns:a16="http://schemas.microsoft.com/office/drawing/2014/main" id="{37116D74-C3F7-323C-F8BE-1E3EE49C5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23" name="Picture 22" descr="Shape, arrow&#10;&#10;Description automatically generated">
              <a:extLst>
                <a:ext uri="{FF2B5EF4-FFF2-40B4-BE49-F238E27FC236}">
                  <a16:creationId xmlns:a16="http://schemas.microsoft.com/office/drawing/2014/main" id="{056AF89E-74FE-C5F7-F372-F1EBD626D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24" name="Picture 23" descr="Shape, arrow&#10;&#10;Description automatically generated">
              <a:extLst>
                <a:ext uri="{FF2B5EF4-FFF2-40B4-BE49-F238E27FC236}">
                  <a16:creationId xmlns:a16="http://schemas.microsoft.com/office/drawing/2014/main" id="{5D703E3A-A940-8F7F-B95D-3E32C1033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8753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6572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" name="Table 62">
            <a:extLst>
              <a:ext uri="{FF2B5EF4-FFF2-40B4-BE49-F238E27FC236}">
                <a16:creationId xmlns:a16="http://schemas.microsoft.com/office/drawing/2014/main" id="{3931D2D5-9CDD-BFF8-D969-022B765A8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826610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0DBC4EC2-D607-4773-304D-2CC8D0E4EFA3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551299B1-1E63-8125-CE6F-6BBD872ACBCC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E8D8DCBD-7865-B04E-4AD2-22D4BD37AEC0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35294653-E56C-9871-B2D4-664BFD4A0427}"/>
              </a:ext>
            </a:extLst>
          </p:cNvPr>
          <p:cNvSpPr/>
          <p:nvPr/>
        </p:nvSpPr>
        <p:spPr>
          <a:xfrm>
            <a:off x="5474092" y="445887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E75ED64F-092E-019B-948D-EF69DDA08100}"/>
              </a:ext>
            </a:extLst>
          </p:cNvPr>
          <p:cNvSpPr/>
          <p:nvPr/>
        </p:nvSpPr>
        <p:spPr>
          <a:xfrm>
            <a:off x="6577140" y="590891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B6FB48B3-C78D-1AC0-3571-25E0B85B001A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C8CC28E8-DA1F-EB58-1846-19126786EDED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663B999B-9960-F3F0-0C24-7B7E4F9AE77C}"/>
              </a:ext>
            </a:extLst>
          </p:cNvPr>
          <p:cNvSpPr/>
          <p:nvPr/>
        </p:nvSpPr>
        <p:spPr>
          <a:xfrm>
            <a:off x="6190828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5A48A7E2-218D-18B9-2C67-F87E5B117907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2C4674-FAEC-8114-B450-F8E6A8F464BA}"/>
              </a:ext>
            </a:extLst>
          </p:cNvPr>
          <p:cNvSpPr/>
          <p:nvPr/>
        </p:nvSpPr>
        <p:spPr>
          <a:xfrm>
            <a:off x="6962603" y="4117770"/>
            <a:ext cx="286773" cy="278551"/>
          </a:xfrm>
          <a:prstGeom prst="ellipse">
            <a:avLst/>
          </a:prstGeom>
          <a:solidFill>
            <a:srgbClr val="D549C4"/>
          </a:solidFill>
          <a:ln w="222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CCF8576-4324-A5CD-1B26-4CF7DFD5D117}"/>
              </a:ext>
            </a:extLst>
          </p:cNvPr>
          <p:cNvSpPr txBox="1">
            <a:spLocks/>
          </p:cNvSpPr>
          <p:nvPr/>
        </p:nvSpPr>
        <p:spPr>
          <a:xfrm rot="19869647">
            <a:off x="1375855" y="5353227"/>
            <a:ext cx="1710838" cy="3945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MS1 Scan</a:t>
            </a:r>
          </a:p>
        </p:txBody>
      </p:sp>
    </p:spTree>
    <p:extLst>
      <p:ext uri="{BB962C8B-B14F-4D97-AF65-F5344CB8AC3E}">
        <p14:creationId xmlns:p14="http://schemas.microsoft.com/office/powerpoint/2010/main" val="39031414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6572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15" name="Table 62">
            <a:extLst>
              <a:ext uri="{FF2B5EF4-FFF2-40B4-BE49-F238E27FC236}">
                <a16:creationId xmlns:a16="http://schemas.microsoft.com/office/drawing/2014/main" id="{E9BA3EB2-3E86-220E-AA72-56F7D1C3C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761190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E2785CA8-BF8A-A4A1-0342-EB25C3763858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A46877F9-0F1A-AD55-B1BC-7C0DF7AA4FFB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lowchart: Terminator 17">
            <a:extLst>
              <a:ext uri="{FF2B5EF4-FFF2-40B4-BE49-F238E27FC236}">
                <a16:creationId xmlns:a16="http://schemas.microsoft.com/office/drawing/2014/main" id="{DA4CC247-9A07-4BD3-88E1-0252039A77A7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71D50A11-F99B-A55D-CF03-FF1882ABF15A}"/>
              </a:ext>
            </a:extLst>
          </p:cNvPr>
          <p:cNvSpPr/>
          <p:nvPr/>
        </p:nvSpPr>
        <p:spPr>
          <a:xfrm>
            <a:off x="5474092" y="445887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F7F5D3D7-4709-FFFD-65A8-DFACBB4D3C3C}"/>
              </a:ext>
            </a:extLst>
          </p:cNvPr>
          <p:cNvSpPr/>
          <p:nvPr/>
        </p:nvSpPr>
        <p:spPr>
          <a:xfrm>
            <a:off x="6577140" y="590891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lowchart: Terminator 20">
            <a:extLst>
              <a:ext uri="{FF2B5EF4-FFF2-40B4-BE49-F238E27FC236}">
                <a16:creationId xmlns:a16="http://schemas.microsoft.com/office/drawing/2014/main" id="{619B5545-B982-7331-E7AF-07122C084892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lowchart: Terminator 21">
            <a:extLst>
              <a:ext uri="{FF2B5EF4-FFF2-40B4-BE49-F238E27FC236}">
                <a16:creationId xmlns:a16="http://schemas.microsoft.com/office/drawing/2014/main" id="{EA1862A7-7572-355F-98BD-4206EFAAB88D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Multiplication Sign 22">
            <a:extLst>
              <a:ext uri="{FF2B5EF4-FFF2-40B4-BE49-F238E27FC236}">
                <a16:creationId xmlns:a16="http://schemas.microsoft.com/office/drawing/2014/main" id="{D3B5A078-7787-13A1-2980-73119C27DCC1}"/>
              </a:ext>
            </a:extLst>
          </p:cNvPr>
          <p:cNvSpPr/>
          <p:nvPr/>
        </p:nvSpPr>
        <p:spPr>
          <a:xfrm>
            <a:off x="6190828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Multiplication Sign 23">
            <a:extLst>
              <a:ext uri="{FF2B5EF4-FFF2-40B4-BE49-F238E27FC236}">
                <a16:creationId xmlns:a16="http://schemas.microsoft.com/office/drawing/2014/main" id="{DCCD124B-7CFD-AAB0-54D6-CF4689857F6C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1E8BD2B-2131-7564-A3EF-9E24F94FE46D}"/>
              </a:ext>
            </a:extLst>
          </p:cNvPr>
          <p:cNvGrpSpPr/>
          <p:nvPr/>
        </p:nvGrpSpPr>
        <p:grpSpPr>
          <a:xfrm>
            <a:off x="7299016" y="3011225"/>
            <a:ext cx="342822" cy="3602911"/>
            <a:chOff x="4376801" y="3006057"/>
            <a:chExt cx="342822" cy="3602911"/>
          </a:xfrm>
        </p:grpSpPr>
        <p:pic>
          <p:nvPicPr>
            <p:cNvPr id="26" name="Picture 25" descr="Shape, arrow&#10;&#10;Description automatically generated">
              <a:extLst>
                <a:ext uri="{FF2B5EF4-FFF2-40B4-BE49-F238E27FC236}">
                  <a16:creationId xmlns:a16="http://schemas.microsoft.com/office/drawing/2014/main" id="{9054E345-737B-EBC5-5F22-509CD973B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27" name="Picture 26" descr="Shape, arrow&#10;&#10;Description automatically generated">
              <a:extLst>
                <a:ext uri="{FF2B5EF4-FFF2-40B4-BE49-F238E27FC236}">
                  <a16:creationId xmlns:a16="http://schemas.microsoft.com/office/drawing/2014/main" id="{4128D87D-3511-ED39-8EA7-5D70CAFBF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28" name="Picture 27" descr="Shape, arrow&#10;&#10;Description automatically generated">
              <a:extLst>
                <a:ext uri="{FF2B5EF4-FFF2-40B4-BE49-F238E27FC236}">
                  <a16:creationId xmlns:a16="http://schemas.microsoft.com/office/drawing/2014/main" id="{7C3E902F-B4DD-C961-1D9E-981221BE0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29" name="Picture 28" descr="Shape, arrow&#10;&#10;Description automatically generated">
              <a:extLst>
                <a:ext uri="{FF2B5EF4-FFF2-40B4-BE49-F238E27FC236}">
                  <a16:creationId xmlns:a16="http://schemas.microsoft.com/office/drawing/2014/main" id="{022E2239-48CD-14A2-6A5F-006B8A1A9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30" name="Picture 29" descr="Shape, arrow&#10;&#10;Description automatically generated">
              <a:extLst>
                <a:ext uri="{FF2B5EF4-FFF2-40B4-BE49-F238E27FC236}">
                  <a16:creationId xmlns:a16="http://schemas.microsoft.com/office/drawing/2014/main" id="{42D87603-786E-10BD-9955-B3016AD60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31" name="Picture 30" descr="Shape, arrow&#10;&#10;Description automatically generated">
              <a:extLst>
                <a:ext uri="{FF2B5EF4-FFF2-40B4-BE49-F238E27FC236}">
                  <a16:creationId xmlns:a16="http://schemas.microsoft.com/office/drawing/2014/main" id="{D66E3EC9-3938-93C1-BB4D-B679335BE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32" name="Picture 31" descr="Shape, arrow&#10;&#10;Description automatically generated">
              <a:extLst>
                <a:ext uri="{FF2B5EF4-FFF2-40B4-BE49-F238E27FC236}">
                  <a16:creationId xmlns:a16="http://schemas.microsoft.com/office/drawing/2014/main" id="{B361AEA8-40B1-7564-D868-B04C358F3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33" name="Picture 32" descr="Shape, arrow&#10;&#10;Description automatically generated">
              <a:extLst>
                <a:ext uri="{FF2B5EF4-FFF2-40B4-BE49-F238E27FC236}">
                  <a16:creationId xmlns:a16="http://schemas.microsoft.com/office/drawing/2014/main" id="{5F944884-5825-796C-1331-DB164C9B8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34" name="Picture 33" descr="Shape, arrow&#10;&#10;Description automatically generated">
              <a:extLst>
                <a:ext uri="{FF2B5EF4-FFF2-40B4-BE49-F238E27FC236}">
                  <a16:creationId xmlns:a16="http://schemas.microsoft.com/office/drawing/2014/main" id="{D598D912-D513-97CD-7590-A437D5A64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35" name="Picture 34" descr="Shape, arrow&#10;&#10;Description automatically generated">
              <a:extLst>
                <a:ext uri="{FF2B5EF4-FFF2-40B4-BE49-F238E27FC236}">
                  <a16:creationId xmlns:a16="http://schemas.microsoft.com/office/drawing/2014/main" id="{5CCC238E-DA3C-A0FB-3A56-7F5BC3C1D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2808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do we mean by AI?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This seems like a simple question, but what is AI?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Is this AI?</a:t>
            </a:r>
          </a:p>
        </p:txBody>
      </p:sp>
      <p:pic>
        <p:nvPicPr>
          <p:cNvPr id="1026" name="Picture 2" descr="Terminator: Here's How Much Each Model Weighs">
            <a:extLst>
              <a:ext uri="{FF2B5EF4-FFF2-40B4-BE49-F238E27FC236}">
                <a16:creationId xmlns:a16="http://schemas.microsoft.com/office/drawing/2014/main" id="{B437F583-E606-98C4-01FA-E82E4747A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669" y="2899954"/>
            <a:ext cx="6718662" cy="3359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4525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6572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" name="Table 62">
            <a:extLst>
              <a:ext uri="{FF2B5EF4-FFF2-40B4-BE49-F238E27FC236}">
                <a16:creationId xmlns:a16="http://schemas.microsoft.com/office/drawing/2014/main" id="{BFDBADF3-F7A7-BA14-1A33-F66998ADAD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639679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035EC608-1975-E5A2-41FB-CC00EF2C467C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5FDE9F3B-41E5-20A7-2B3F-CF1BE1144B3D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72150E37-91D8-CB85-9C09-34C9847D8B51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FCFD511E-3776-7945-95A7-61910F0AFD53}"/>
              </a:ext>
            </a:extLst>
          </p:cNvPr>
          <p:cNvSpPr/>
          <p:nvPr/>
        </p:nvSpPr>
        <p:spPr>
          <a:xfrm>
            <a:off x="5474092" y="445887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0CE4EA45-325F-CEDE-8013-53FA41FB91F3}"/>
              </a:ext>
            </a:extLst>
          </p:cNvPr>
          <p:cNvSpPr/>
          <p:nvPr/>
        </p:nvSpPr>
        <p:spPr>
          <a:xfrm>
            <a:off x="6577140" y="590891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8504087D-989A-E858-1D0F-89B32470CBBB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0C0B4336-5A4A-EDC0-70B1-2D7BF508CEFC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BFE85BEA-2554-C098-C969-862BC9908445}"/>
              </a:ext>
            </a:extLst>
          </p:cNvPr>
          <p:cNvSpPr/>
          <p:nvPr/>
        </p:nvSpPr>
        <p:spPr>
          <a:xfrm>
            <a:off x="6190828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B60671BB-1D5C-2C14-0986-75CA45BE8EDC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D1662910-BDC2-482E-4032-2EE3E14487FF}"/>
              </a:ext>
            </a:extLst>
          </p:cNvPr>
          <p:cNvSpPr/>
          <p:nvPr/>
        </p:nvSpPr>
        <p:spPr>
          <a:xfrm>
            <a:off x="7289296" y="408155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0FEAB75-74A2-8280-BF8D-57799684DC98}"/>
              </a:ext>
            </a:extLst>
          </p:cNvPr>
          <p:cNvSpPr txBox="1">
            <a:spLocks/>
          </p:cNvSpPr>
          <p:nvPr/>
        </p:nvSpPr>
        <p:spPr>
          <a:xfrm rot="19869647">
            <a:off x="1375855" y="5353227"/>
            <a:ext cx="1710838" cy="3945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MS2 Scan</a:t>
            </a:r>
          </a:p>
        </p:txBody>
      </p:sp>
    </p:spTree>
    <p:extLst>
      <p:ext uri="{BB962C8B-B14F-4D97-AF65-F5344CB8AC3E}">
        <p14:creationId xmlns:p14="http://schemas.microsoft.com/office/powerpoint/2010/main" val="23149074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6572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" name="Table 62">
            <a:extLst>
              <a:ext uri="{FF2B5EF4-FFF2-40B4-BE49-F238E27FC236}">
                <a16:creationId xmlns:a16="http://schemas.microsoft.com/office/drawing/2014/main" id="{4DE6DCF6-63E8-1F7D-AB4F-6C8467C77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442089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554C7BE3-CDBB-2C83-576D-F605A709D485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5DDAE799-0A67-DBA9-C88F-88567737BEDE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74D53CE5-4C72-4D27-80AB-2DF7194815E6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2DF811D3-7316-3C6F-8AD8-F413A8E44BEA}"/>
              </a:ext>
            </a:extLst>
          </p:cNvPr>
          <p:cNvSpPr/>
          <p:nvPr/>
        </p:nvSpPr>
        <p:spPr>
          <a:xfrm>
            <a:off x="5474092" y="445887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AEB657F4-A383-6307-88CE-ADCE4F4B4586}"/>
              </a:ext>
            </a:extLst>
          </p:cNvPr>
          <p:cNvSpPr/>
          <p:nvPr/>
        </p:nvSpPr>
        <p:spPr>
          <a:xfrm>
            <a:off x="6577140" y="590891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6EE9E03C-C27F-0BB5-3637-2CD60F805092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102B25D4-474B-8AA8-74D6-CF821F316C29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CDA4D2E1-DE88-B5D6-DC09-44DEF416FB28}"/>
              </a:ext>
            </a:extLst>
          </p:cNvPr>
          <p:cNvSpPr/>
          <p:nvPr/>
        </p:nvSpPr>
        <p:spPr>
          <a:xfrm>
            <a:off x="6190828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4186415A-F6D1-5713-1C8B-122803AF0DD1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B4A413-8E67-6656-5AAF-E3450B9F45C8}"/>
              </a:ext>
            </a:extLst>
          </p:cNvPr>
          <p:cNvGrpSpPr/>
          <p:nvPr/>
        </p:nvGrpSpPr>
        <p:grpSpPr>
          <a:xfrm>
            <a:off x="7657702" y="3015321"/>
            <a:ext cx="342822" cy="3602911"/>
            <a:chOff x="4376801" y="3006057"/>
            <a:chExt cx="342822" cy="3602911"/>
          </a:xfrm>
        </p:grpSpPr>
        <p:pic>
          <p:nvPicPr>
            <p:cNvPr id="15" name="Picture 14" descr="Shape, arrow&#10;&#10;Description automatically generated">
              <a:extLst>
                <a:ext uri="{FF2B5EF4-FFF2-40B4-BE49-F238E27FC236}">
                  <a16:creationId xmlns:a16="http://schemas.microsoft.com/office/drawing/2014/main" id="{DB094C06-AB9A-164F-1544-CB9E46B74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16" name="Picture 15" descr="Shape, arrow&#10;&#10;Description automatically generated">
              <a:extLst>
                <a:ext uri="{FF2B5EF4-FFF2-40B4-BE49-F238E27FC236}">
                  <a16:creationId xmlns:a16="http://schemas.microsoft.com/office/drawing/2014/main" id="{5E864735-0857-13E6-4B50-6F21E018A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17" name="Picture 16" descr="Shape, arrow&#10;&#10;Description automatically generated">
              <a:extLst>
                <a:ext uri="{FF2B5EF4-FFF2-40B4-BE49-F238E27FC236}">
                  <a16:creationId xmlns:a16="http://schemas.microsoft.com/office/drawing/2014/main" id="{C817A5C8-9A7E-988F-F471-CCDDFACAB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18" name="Picture 17" descr="Shape, arrow&#10;&#10;Description automatically generated">
              <a:extLst>
                <a:ext uri="{FF2B5EF4-FFF2-40B4-BE49-F238E27FC236}">
                  <a16:creationId xmlns:a16="http://schemas.microsoft.com/office/drawing/2014/main" id="{4FE866C4-E4A4-830E-7B5F-7982362EF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19" name="Picture 18" descr="Shape, arrow&#10;&#10;Description automatically generated">
              <a:extLst>
                <a:ext uri="{FF2B5EF4-FFF2-40B4-BE49-F238E27FC236}">
                  <a16:creationId xmlns:a16="http://schemas.microsoft.com/office/drawing/2014/main" id="{4D54ED6E-DB63-D827-B822-F892B0237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20" name="Picture 19" descr="Shape, arrow&#10;&#10;Description automatically generated">
              <a:extLst>
                <a:ext uri="{FF2B5EF4-FFF2-40B4-BE49-F238E27FC236}">
                  <a16:creationId xmlns:a16="http://schemas.microsoft.com/office/drawing/2014/main" id="{70970E2A-AA92-03F6-691D-11C7D6EA7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21" name="Picture 20" descr="Shape, arrow&#10;&#10;Description automatically generated">
              <a:extLst>
                <a:ext uri="{FF2B5EF4-FFF2-40B4-BE49-F238E27FC236}">
                  <a16:creationId xmlns:a16="http://schemas.microsoft.com/office/drawing/2014/main" id="{202E7D51-C331-7761-7BCE-14439F8BF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22" name="Picture 21" descr="Shape, arrow&#10;&#10;Description automatically generated">
              <a:extLst>
                <a:ext uri="{FF2B5EF4-FFF2-40B4-BE49-F238E27FC236}">
                  <a16:creationId xmlns:a16="http://schemas.microsoft.com/office/drawing/2014/main" id="{4F64755F-26C4-1552-2E4C-5CC1EF05D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23" name="Picture 22" descr="Shape, arrow&#10;&#10;Description automatically generated">
              <a:extLst>
                <a:ext uri="{FF2B5EF4-FFF2-40B4-BE49-F238E27FC236}">
                  <a16:creationId xmlns:a16="http://schemas.microsoft.com/office/drawing/2014/main" id="{438F381E-2543-30B0-6F7E-74D8B839E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24" name="Picture 23" descr="Shape, arrow&#10;&#10;Description automatically generated">
              <a:extLst>
                <a:ext uri="{FF2B5EF4-FFF2-40B4-BE49-F238E27FC236}">
                  <a16:creationId xmlns:a16="http://schemas.microsoft.com/office/drawing/2014/main" id="{7B1DD99A-E4E7-4FD5-632A-DE0E78998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  <p:sp>
        <p:nvSpPr>
          <p:cNvPr id="25" name="Multiplication Sign 24">
            <a:extLst>
              <a:ext uri="{FF2B5EF4-FFF2-40B4-BE49-F238E27FC236}">
                <a16:creationId xmlns:a16="http://schemas.microsoft.com/office/drawing/2014/main" id="{97391341-1C15-7AF2-32FD-E2A928E17C6A}"/>
              </a:ext>
            </a:extLst>
          </p:cNvPr>
          <p:cNvSpPr/>
          <p:nvPr/>
        </p:nvSpPr>
        <p:spPr>
          <a:xfrm>
            <a:off x="7289296" y="408155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59397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6572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3" name="Table 62">
            <a:extLst>
              <a:ext uri="{FF2B5EF4-FFF2-40B4-BE49-F238E27FC236}">
                <a16:creationId xmlns:a16="http://schemas.microsoft.com/office/drawing/2014/main" id="{607FB805-F99B-D69E-2F91-45C476B2BD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290947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9686AC4E-4EA7-0C91-831F-54DE8C0CA5F4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FDEF7142-5779-9295-D2F9-B7509AD0F228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lowchart: Terminator 7">
            <a:extLst>
              <a:ext uri="{FF2B5EF4-FFF2-40B4-BE49-F238E27FC236}">
                <a16:creationId xmlns:a16="http://schemas.microsoft.com/office/drawing/2014/main" id="{BFDB8C62-35BA-7C93-5A90-20460B2F7394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10A67D94-DC77-F71C-C44A-90AA81355348}"/>
              </a:ext>
            </a:extLst>
          </p:cNvPr>
          <p:cNvSpPr/>
          <p:nvPr/>
        </p:nvSpPr>
        <p:spPr>
          <a:xfrm>
            <a:off x="5474092" y="445887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2314AF9A-E662-0132-B4AB-D041484839AF}"/>
              </a:ext>
            </a:extLst>
          </p:cNvPr>
          <p:cNvSpPr/>
          <p:nvPr/>
        </p:nvSpPr>
        <p:spPr>
          <a:xfrm>
            <a:off x="6577140" y="590891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B32FCFB5-339C-A398-D681-F0F7FEFD5E40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DF8BC34E-3EDF-358C-96CB-72386E61D119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96478BE6-F617-DF84-828C-AEEA2A46412F}"/>
              </a:ext>
            </a:extLst>
          </p:cNvPr>
          <p:cNvSpPr/>
          <p:nvPr/>
        </p:nvSpPr>
        <p:spPr>
          <a:xfrm>
            <a:off x="6190828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2A76B2F2-0965-0DC5-A33A-E266B99CFE8B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AE04E16-9F0F-1CC0-649A-2C003F2DD2DE}"/>
              </a:ext>
            </a:extLst>
          </p:cNvPr>
          <p:cNvSpPr/>
          <p:nvPr/>
        </p:nvSpPr>
        <p:spPr>
          <a:xfrm>
            <a:off x="7686520" y="4117770"/>
            <a:ext cx="286773" cy="278551"/>
          </a:xfrm>
          <a:prstGeom prst="ellipse">
            <a:avLst/>
          </a:prstGeom>
          <a:solidFill>
            <a:srgbClr val="D549C4"/>
          </a:solidFill>
          <a:ln w="222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83161850-14DA-4CC3-B8B6-2E169453A141}"/>
              </a:ext>
            </a:extLst>
          </p:cNvPr>
          <p:cNvSpPr/>
          <p:nvPr/>
        </p:nvSpPr>
        <p:spPr>
          <a:xfrm>
            <a:off x="7287451" y="407950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2860488-BD36-E5D8-754A-9DBB024D6966}"/>
              </a:ext>
            </a:extLst>
          </p:cNvPr>
          <p:cNvSpPr txBox="1">
            <a:spLocks/>
          </p:cNvSpPr>
          <p:nvPr/>
        </p:nvSpPr>
        <p:spPr>
          <a:xfrm rot="19869647">
            <a:off x="1375855" y="5353227"/>
            <a:ext cx="1710838" cy="3945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MS1 Scan</a:t>
            </a:r>
          </a:p>
        </p:txBody>
      </p:sp>
    </p:spTree>
    <p:extLst>
      <p:ext uri="{BB962C8B-B14F-4D97-AF65-F5344CB8AC3E}">
        <p14:creationId xmlns:p14="http://schemas.microsoft.com/office/powerpoint/2010/main" val="21599727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6572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 describe it to statisticians as a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customised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game of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" name="Table 62">
            <a:extLst>
              <a:ext uri="{FF2B5EF4-FFF2-40B4-BE49-F238E27FC236}">
                <a16:creationId xmlns:a16="http://schemas.microsoft.com/office/drawing/2014/main" id="{F3196285-5C48-E569-F7AA-3F478607F7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926204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E9E21154-60A4-1F77-1DF4-2CB7BA80CEA2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B22B88F8-F70A-2636-B69C-EBA0DBBD1E11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0A9531ED-F518-6862-EDCA-379D7DD0A665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2F71C4E4-A1AE-FA06-C06D-B7D753495904}"/>
              </a:ext>
            </a:extLst>
          </p:cNvPr>
          <p:cNvSpPr/>
          <p:nvPr/>
        </p:nvSpPr>
        <p:spPr>
          <a:xfrm>
            <a:off x="5474092" y="445887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23487624-694B-BEC5-D302-97C3E534D469}"/>
              </a:ext>
            </a:extLst>
          </p:cNvPr>
          <p:cNvSpPr/>
          <p:nvPr/>
        </p:nvSpPr>
        <p:spPr>
          <a:xfrm>
            <a:off x="6577140" y="590891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9066EF2B-64FD-FF6D-79FD-569CCC09213B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155988AC-79A5-DE72-CC93-FF1F0E0B7ABB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84A4E219-1E8A-AB56-15B2-D619AA62D6CA}"/>
              </a:ext>
            </a:extLst>
          </p:cNvPr>
          <p:cNvSpPr/>
          <p:nvPr/>
        </p:nvSpPr>
        <p:spPr>
          <a:xfrm>
            <a:off x="7287451" y="407950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7DAA702F-7DE9-ABD5-2ACA-A2C99E14EF48}"/>
              </a:ext>
            </a:extLst>
          </p:cNvPr>
          <p:cNvSpPr/>
          <p:nvPr/>
        </p:nvSpPr>
        <p:spPr>
          <a:xfrm>
            <a:off x="6190828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1E0761DD-B3C6-C790-8304-044CF7EAC010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89965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Dependent Acquisition (DDA)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Aft>
                <a:spcPts val="667"/>
              </a:spcAft>
              <a:buNone/>
            </a:pPr>
            <a:r>
              <a:rPr lang="en-US" sz="2300" b="1" u="sng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Problems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We miss a large number of peaks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Quality of spectra is often low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Exclusion windows help, but only get us to about 40% metabolites having spectra</a:t>
            </a:r>
          </a:p>
        </p:txBody>
      </p:sp>
    </p:spTree>
    <p:extLst>
      <p:ext uri="{BB962C8B-B14F-4D97-AF65-F5344CB8AC3E}">
        <p14:creationId xmlns:p14="http://schemas.microsoft.com/office/powerpoint/2010/main" val="41837504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Independent Acquisition (DIA)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D182981-8095-B446-5730-74C7355D8213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 classic DIA methods are SWATH and AIF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Both DIA methods combined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MS1 survey scans to observed (and later quantify) peaks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MS2 fragmentation scans to get metabolite spectra</a:t>
            </a:r>
          </a:p>
          <a:p>
            <a:pPr marL="1295390" lvl="2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Unlike DDA, these target large portions of the m/z range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2864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Independent Acquisition (DIA)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D182981-8095-B446-5730-74C7355D8213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11785600" cy="11297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Back to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AIF: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3" name="Table 62">
            <a:extLst>
              <a:ext uri="{FF2B5EF4-FFF2-40B4-BE49-F238E27FC236}">
                <a16:creationId xmlns:a16="http://schemas.microsoft.com/office/drawing/2014/main" id="{8D4412DD-9C26-4973-0E76-B1A2028ACF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139035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043B8244-9D03-6BAE-58B5-3B51BD7E3293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D14176A2-5AC0-046E-8121-F29E8A4C9E8E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38687F0E-3B4F-80C3-1013-7286C0E27418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17571AAD-FD59-CD2E-2F33-3B98E0CC9BAE}"/>
              </a:ext>
            </a:extLst>
          </p:cNvPr>
          <p:cNvSpPr/>
          <p:nvPr/>
        </p:nvSpPr>
        <p:spPr>
          <a:xfrm>
            <a:off x="4723861" y="592177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C68ABD22-B6BD-FD47-881E-13935D7E9350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A12E9C47-E7D8-7158-3487-FE29E703A487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A56AC283-1E11-5AEF-C3A5-A65245A68C67}"/>
              </a:ext>
            </a:extLst>
          </p:cNvPr>
          <p:cNvSpPr/>
          <p:nvPr/>
        </p:nvSpPr>
        <p:spPr>
          <a:xfrm>
            <a:off x="4713164" y="300791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832D4A47-3EE6-FB03-E3E7-A37099412FCE}"/>
              </a:ext>
            </a:extLst>
          </p:cNvPr>
          <p:cNvSpPr/>
          <p:nvPr/>
        </p:nvSpPr>
        <p:spPr>
          <a:xfrm>
            <a:off x="4713163" y="337834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F1237B22-9E15-F42F-7C93-BAADFA851EE4}"/>
              </a:ext>
            </a:extLst>
          </p:cNvPr>
          <p:cNvSpPr/>
          <p:nvPr/>
        </p:nvSpPr>
        <p:spPr>
          <a:xfrm>
            <a:off x="4720093" y="373767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72400411-C431-1011-755E-1BAD254083C8}"/>
              </a:ext>
            </a:extLst>
          </p:cNvPr>
          <p:cNvSpPr/>
          <p:nvPr/>
        </p:nvSpPr>
        <p:spPr>
          <a:xfrm>
            <a:off x="4740955" y="408865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065819E8-7AA7-837E-D0ED-F3CBF6AC7D67}"/>
              </a:ext>
            </a:extLst>
          </p:cNvPr>
          <p:cNvSpPr/>
          <p:nvPr/>
        </p:nvSpPr>
        <p:spPr>
          <a:xfrm>
            <a:off x="4720092" y="446501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863A3CB6-9CAB-E993-E91F-B3C396748824}"/>
              </a:ext>
            </a:extLst>
          </p:cNvPr>
          <p:cNvSpPr/>
          <p:nvPr/>
        </p:nvSpPr>
        <p:spPr>
          <a:xfrm>
            <a:off x="4707720" y="482246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F6DE9546-0C66-8D92-1BF2-ABB8AA9DBBA2}"/>
              </a:ext>
            </a:extLst>
          </p:cNvPr>
          <p:cNvSpPr/>
          <p:nvPr/>
        </p:nvSpPr>
        <p:spPr>
          <a:xfrm>
            <a:off x="4720091" y="518302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96E31934-2DAE-D6FE-EFE5-7C0F83F49337}"/>
              </a:ext>
            </a:extLst>
          </p:cNvPr>
          <p:cNvSpPr/>
          <p:nvPr/>
        </p:nvSpPr>
        <p:spPr>
          <a:xfrm>
            <a:off x="4740954" y="557231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Multiplication Sign 22">
            <a:extLst>
              <a:ext uri="{FF2B5EF4-FFF2-40B4-BE49-F238E27FC236}">
                <a16:creationId xmlns:a16="http://schemas.microsoft.com/office/drawing/2014/main" id="{651736FC-342E-ED1B-1D74-B0915689DF2A}"/>
              </a:ext>
            </a:extLst>
          </p:cNvPr>
          <p:cNvSpPr/>
          <p:nvPr/>
        </p:nvSpPr>
        <p:spPr>
          <a:xfrm>
            <a:off x="4707720" y="631259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Multiplication Sign 25">
            <a:extLst>
              <a:ext uri="{FF2B5EF4-FFF2-40B4-BE49-F238E27FC236}">
                <a16:creationId xmlns:a16="http://schemas.microsoft.com/office/drawing/2014/main" id="{989D80FE-1E59-5FBA-0397-94DC5A3A061F}"/>
              </a:ext>
            </a:extLst>
          </p:cNvPr>
          <p:cNvSpPr/>
          <p:nvPr/>
        </p:nvSpPr>
        <p:spPr>
          <a:xfrm>
            <a:off x="5471815" y="592177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6CFEACF8-898B-8E60-2D13-8B02DBA8ACC1}"/>
              </a:ext>
            </a:extLst>
          </p:cNvPr>
          <p:cNvSpPr/>
          <p:nvPr/>
        </p:nvSpPr>
        <p:spPr>
          <a:xfrm>
            <a:off x="5461118" y="300791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Multiplication Sign 27">
            <a:extLst>
              <a:ext uri="{FF2B5EF4-FFF2-40B4-BE49-F238E27FC236}">
                <a16:creationId xmlns:a16="http://schemas.microsoft.com/office/drawing/2014/main" id="{52720809-3326-8411-B05D-C019ED175BB2}"/>
              </a:ext>
            </a:extLst>
          </p:cNvPr>
          <p:cNvSpPr/>
          <p:nvPr/>
        </p:nvSpPr>
        <p:spPr>
          <a:xfrm>
            <a:off x="5461117" y="337834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Multiplication Sign 28">
            <a:extLst>
              <a:ext uri="{FF2B5EF4-FFF2-40B4-BE49-F238E27FC236}">
                <a16:creationId xmlns:a16="http://schemas.microsoft.com/office/drawing/2014/main" id="{36734364-9F48-664C-A490-698AD707FCBC}"/>
              </a:ext>
            </a:extLst>
          </p:cNvPr>
          <p:cNvSpPr/>
          <p:nvPr/>
        </p:nvSpPr>
        <p:spPr>
          <a:xfrm>
            <a:off x="5468047" y="373767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Multiplication Sign 29">
            <a:extLst>
              <a:ext uri="{FF2B5EF4-FFF2-40B4-BE49-F238E27FC236}">
                <a16:creationId xmlns:a16="http://schemas.microsoft.com/office/drawing/2014/main" id="{A331828A-5140-E0FF-08E2-31462BC22671}"/>
              </a:ext>
            </a:extLst>
          </p:cNvPr>
          <p:cNvSpPr/>
          <p:nvPr/>
        </p:nvSpPr>
        <p:spPr>
          <a:xfrm>
            <a:off x="5488909" y="408865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Multiplication Sign 30">
            <a:extLst>
              <a:ext uri="{FF2B5EF4-FFF2-40B4-BE49-F238E27FC236}">
                <a16:creationId xmlns:a16="http://schemas.microsoft.com/office/drawing/2014/main" id="{556B216A-DFD1-5229-FE30-98E3E5C53973}"/>
              </a:ext>
            </a:extLst>
          </p:cNvPr>
          <p:cNvSpPr/>
          <p:nvPr/>
        </p:nvSpPr>
        <p:spPr>
          <a:xfrm>
            <a:off x="5468046" y="446501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Multiplication Sign 31">
            <a:extLst>
              <a:ext uri="{FF2B5EF4-FFF2-40B4-BE49-F238E27FC236}">
                <a16:creationId xmlns:a16="http://schemas.microsoft.com/office/drawing/2014/main" id="{124737C7-CA60-5A8E-FC81-4C97FC8A0926}"/>
              </a:ext>
            </a:extLst>
          </p:cNvPr>
          <p:cNvSpPr/>
          <p:nvPr/>
        </p:nvSpPr>
        <p:spPr>
          <a:xfrm>
            <a:off x="5455674" y="482246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Multiplication Sign 32">
            <a:extLst>
              <a:ext uri="{FF2B5EF4-FFF2-40B4-BE49-F238E27FC236}">
                <a16:creationId xmlns:a16="http://schemas.microsoft.com/office/drawing/2014/main" id="{9F3CE17D-DFE1-5BAA-2D75-92572970AD45}"/>
              </a:ext>
            </a:extLst>
          </p:cNvPr>
          <p:cNvSpPr/>
          <p:nvPr/>
        </p:nvSpPr>
        <p:spPr>
          <a:xfrm>
            <a:off x="5468045" y="518302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Multiplication Sign 33">
            <a:extLst>
              <a:ext uri="{FF2B5EF4-FFF2-40B4-BE49-F238E27FC236}">
                <a16:creationId xmlns:a16="http://schemas.microsoft.com/office/drawing/2014/main" id="{F90A0CAB-ED5C-F577-45DE-B79576B7070F}"/>
              </a:ext>
            </a:extLst>
          </p:cNvPr>
          <p:cNvSpPr/>
          <p:nvPr/>
        </p:nvSpPr>
        <p:spPr>
          <a:xfrm>
            <a:off x="5488908" y="557231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Multiplication Sign 34">
            <a:extLst>
              <a:ext uri="{FF2B5EF4-FFF2-40B4-BE49-F238E27FC236}">
                <a16:creationId xmlns:a16="http://schemas.microsoft.com/office/drawing/2014/main" id="{58C2E579-0921-9509-5CF5-196F298C44DC}"/>
              </a:ext>
            </a:extLst>
          </p:cNvPr>
          <p:cNvSpPr/>
          <p:nvPr/>
        </p:nvSpPr>
        <p:spPr>
          <a:xfrm>
            <a:off x="5455674" y="631259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Multiplication Sign 35">
            <a:extLst>
              <a:ext uri="{FF2B5EF4-FFF2-40B4-BE49-F238E27FC236}">
                <a16:creationId xmlns:a16="http://schemas.microsoft.com/office/drawing/2014/main" id="{DF868263-7BFC-9ED8-7DA1-CA87BC4B7C49}"/>
              </a:ext>
            </a:extLst>
          </p:cNvPr>
          <p:cNvSpPr/>
          <p:nvPr/>
        </p:nvSpPr>
        <p:spPr>
          <a:xfrm>
            <a:off x="6199877" y="592177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Multiplication Sign 36">
            <a:extLst>
              <a:ext uri="{FF2B5EF4-FFF2-40B4-BE49-F238E27FC236}">
                <a16:creationId xmlns:a16="http://schemas.microsoft.com/office/drawing/2014/main" id="{05487637-90DA-5A42-3771-7E9FE889CE38}"/>
              </a:ext>
            </a:extLst>
          </p:cNvPr>
          <p:cNvSpPr/>
          <p:nvPr/>
        </p:nvSpPr>
        <p:spPr>
          <a:xfrm>
            <a:off x="6189180" y="300791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Multiplication Sign 37">
            <a:extLst>
              <a:ext uri="{FF2B5EF4-FFF2-40B4-BE49-F238E27FC236}">
                <a16:creationId xmlns:a16="http://schemas.microsoft.com/office/drawing/2014/main" id="{6959284E-74A3-B3E3-6FC9-41F3B516D6B4}"/>
              </a:ext>
            </a:extLst>
          </p:cNvPr>
          <p:cNvSpPr/>
          <p:nvPr/>
        </p:nvSpPr>
        <p:spPr>
          <a:xfrm>
            <a:off x="6189179" y="337834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Multiplication Sign 38">
            <a:extLst>
              <a:ext uri="{FF2B5EF4-FFF2-40B4-BE49-F238E27FC236}">
                <a16:creationId xmlns:a16="http://schemas.microsoft.com/office/drawing/2014/main" id="{872343EA-F860-3E27-5580-CDA46E13D334}"/>
              </a:ext>
            </a:extLst>
          </p:cNvPr>
          <p:cNvSpPr/>
          <p:nvPr/>
        </p:nvSpPr>
        <p:spPr>
          <a:xfrm>
            <a:off x="6196109" y="373767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Multiplication Sign 39">
            <a:extLst>
              <a:ext uri="{FF2B5EF4-FFF2-40B4-BE49-F238E27FC236}">
                <a16:creationId xmlns:a16="http://schemas.microsoft.com/office/drawing/2014/main" id="{B48C25FE-3BB4-1013-7078-525690B4CBAE}"/>
              </a:ext>
            </a:extLst>
          </p:cNvPr>
          <p:cNvSpPr/>
          <p:nvPr/>
        </p:nvSpPr>
        <p:spPr>
          <a:xfrm>
            <a:off x="6216971" y="408865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Multiplication Sign 40">
            <a:extLst>
              <a:ext uri="{FF2B5EF4-FFF2-40B4-BE49-F238E27FC236}">
                <a16:creationId xmlns:a16="http://schemas.microsoft.com/office/drawing/2014/main" id="{F2C0818B-3261-A25E-6077-A77E9931308B}"/>
              </a:ext>
            </a:extLst>
          </p:cNvPr>
          <p:cNvSpPr/>
          <p:nvPr/>
        </p:nvSpPr>
        <p:spPr>
          <a:xfrm>
            <a:off x="6196108" y="446501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Multiplication Sign 41">
            <a:extLst>
              <a:ext uri="{FF2B5EF4-FFF2-40B4-BE49-F238E27FC236}">
                <a16:creationId xmlns:a16="http://schemas.microsoft.com/office/drawing/2014/main" id="{177063C0-D343-2FAF-B5EB-8B14413B6050}"/>
              </a:ext>
            </a:extLst>
          </p:cNvPr>
          <p:cNvSpPr/>
          <p:nvPr/>
        </p:nvSpPr>
        <p:spPr>
          <a:xfrm>
            <a:off x="6183736" y="482246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Multiplication Sign 42">
            <a:extLst>
              <a:ext uri="{FF2B5EF4-FFF2-40B4-BE49-F238E27FC236}">
                <a16:creationId xmlns:a16="http://schemas.microsoft.com/office/drawing/2014/main" id="{47411737-08FA-D7DD-1266-ADB7801F6F19}"/>
              </a:ext>
            </a:extLst>
          </p:cNvPr>
          <p:cNvSpPr/>
          <p:nvPr/>
        </p:nvSpPr>
        <p:spPr>
          <a:xfrm>
            <a:off x="6196107" y="518302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Multiplication Sign 43">
            <a:extLst>
              <a:ext uri="{FF2B5EF4-FFF2-40B4-BE49-F238E27FC236}">
                <a16:creationId xmlns:a16="http://schemas.microsoft.com/office/drawing/2014/main" id="{0D96C110-8F42-3784-0E65-667F0EFE3147}"/>
              </a:ext>
            </a:extLst>
          </p:cNvPr>
          <p:cNvSpPr/>
          <p:nvPr/>
        </p:nvSpPr>
        <p:spPr>
          <a:xfrm>
            <a:off x="6216970" y="557231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Multiplication Sign 44">
            <a:extLst>
              <a:ext uri="{FF2B5EF4-FFF2-40B4-BE49-F238E27FC236}">
                <a16:creationId xmlns:a16="http://schemas.microsoft.com/office/drawing/2014/main" id="{2A6474DD-FDC9-E852-CB27-0BEB028F04E7}"/>
              </a:ext>
            </a:extLst>
          </p:cNvPr>
          <p:cNvSpPr/>
          <p:nvPr/>
        </p:nvSpPr>
        <p:spPr>
          <a:xfrm>
            <a:off x="6183736" y="631259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Multiplication Sign 45">
            <a:extLst>
              <a:ext uri="{FF2B5EF4-FFF2-40B4-BE49-F238E27FC236}">
                <a16:creationId xmlns:a16="http://schemas.microsoft.com/office/drawing/2014/main" id="{31372917-94FE-5509-0B36-3E8F07D2A758}"/>
              </a:ext>
            </a:extLst>
          </p:cNvPr>
          <p:cNvSpPr/>
          <p:nvPr/>
        </p:nvSpPr>
        <p:spPr>
          <a:xfrm>
            <a:off x="6940474" y="592177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Multiplication Sign 46">
            <a:extLst>
              <a:ext uri="{FF2B5EF4-FFF2-40B4-BE49-F238E27FC236}">
                <a16:creationId xmlns:a16="http://schemas.microsoft.com/office/drawing/2014/main" id="{1189210A-553D-82B9-860E-C444711F351D}"/>
              </a:ext>
            </a:extLst>
          </p:cNvPr>
          <p:cNvSpPr/>
          <p:nvPr/>
        </p:nvSpPr>
        <p:spPr>
          <a:xfrm>
            <a:off x="6929777" y="300791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Multiplication Sign 47">
            <a:extLst>
              <a:ext uri="{FF2B5EF4-FFF2-40B4-BE49-F238E27FC236}">
                <a16:creationId xmlns:a16="http://schemas.microsoft.com/office/drawing/2014/main" id="{1B670EE0-AF2E-DCCE-EEEE-05EBD612DD5F}"/>
              </a:ext>
            </a:extLst>
          </p:cNvPr>
          <p:cNvSpPr/>
          <p:nvPr/>
        </p:nvSpPr>
        <p:spPr>
          <a:xfrm>
            <a:off x="6929776" y="337834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Multiplication Sign 48">
            <a:extLst>
              <a:ext uri="{FF2B5EF4-FFF2-40B4-BE49-F238E27FC236}">
                <a16:creationId xmlns:a16="http://schemas.microsoft.com/office/drawing/2014/main" id="{E0AFBBD7-768A-2447-54EC-E4C3DB93BA4A}"/>
              </a:ext>
            </a:extLst>
          </p:cNvPr>
          <p:cNvSpPr/>
          <p:nvPr/>
        </p:nvSpPr>
        <p:spPr>
          <a:xfrm>
            <a:off x="6936706" y="373767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Multiplication Sign 49">
            <a:extLst>
              <a:ext uri="{FF2B5EF4-FFF2-40B4-BE49-F238E27FC236}">
                <a16:creationId xmlns:a16="http://schemas.microsoft.com/office/drawing/2014/main" id="{0F24C353-ECB8-F9A7-9CE5-99D8092BC34C}"/>
              </a:ext>
            </a:extLst>
          </p:cNvPr>
          <p:cNvSpPr/>
          <p:nvPr/>
        </p:nvSpPr>
        <p:spPr>
          <a:xfrm>
            <a:off x="6957568" y="408865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Multiplication Sign 50">
            <a:extLst>
              <a:ext uri="{FF2B5EF4-FFF2-40B4-BE49-F238E27FC236}">
                <a16:creationId xmlns:a16="http://schemas.microsoft.com/office/drawing/2014/main" id="{4C1CCA17-0D5B-20EC-A879-5B7BB989A320}"/>
              </a:ext>
            </a:extLst>
          </p:cNvPr>
          <p:cNvSpPr/>
          <p:nvPr/>
        </p:nvSpPr>
        <p:spPr>
          <a:xfrm>
            <a:off x="6936705" y="446501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Multiplication Sign 51">
            <a:extLst>
              <a:ext uri="{FF2B5EF4-FFF2-40B4-BE49-F238E27FC236}">
                <a16:creationId xmlns:a16="http://schemas.microsoft.com/office/drawing/2014/main" id="{9D61690D-1A37-5795-4A59-1BC7F1217BCB}"/>
              </a:ext>
            </a:extLst>
          </p:cNvPr>
          <p:cNvSpPr/>
          <p:nvPr/>
        </p:nvSpPr>
        <p:spPr>
          <a:xfrm>
            <a:off x="6924333" y="482246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Multiplication Sign 52">
            <a:extLst>
              <a:ext uri="{FF2B5EF4-FFF2-40B4-BE49-F238E27FC236}">
                <a16:creationId xmlns:a16="http://schemas.microsoft.com/office/drawing/2014/main" id="{132B3679-C7D9-B4A5-16AC-E2BEBA26EAE6}"/>
              </a:ext>
            </a:extLst>
          </p:cNvPr>
          <p:cNvSpPr/>
          <p:nvPr/>
        </p:nvSpPr>
        <p:spPr>
          <a:xfrm>
            <a:off x="6936704" y="518302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Multiplication Sign 53">
            <a:extLst>
              <a:ext uri="{FF2B5EF4-FFF2-40B4-BE49-F238E27FC236}">
                <a16:creationId xmlns:a16="http://schemas.microsoft.com/office/drawing/2014/main" id="{AEBAA49F-7C5C-F5A4-0325-276A537D262C}"/>
              </a:ext>
            </a:extLst>
          </p:cNvPr>
          <p:cNvSpPr/>
          <p:nvPr/>
        </p:nvSpPr>
        <p:spPr>
          <a:xfrm>
            <a:off x="6957567" y="557231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Multiplication Sign 54">
            <a:extLst>
              <a:ext uri="{FF2B5EF4-FFF2-40B4-BE49-F238E27FC236}">
                <a16:creationId xmlns:a16="http://schemas.microsoft.com/office/drawing/2014/main" id="{54F9C944-CE13-32E6-F99A-EDB2BB52CDD3}"/>
              </a:ext>
            </a:extLst>
          </p:cNvPr>
          <p:cNvSpPr/>
          <p:nvPr/>
        </p:nvSpPr>
        <p:spPr>
          <a:xfrm>
            <a:off x="6924333" y="631259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E3DB4B2F-E73B-0ACE-8172-08C525A8A3FC}"/>
              </a:ext>
            </a:extLst>
          </p:cNvPr>
          <p:cNvSpPr/>
          <p:nvPr/>
        </p:nvSpPr>
        <p:spPr>
          <a:xfrm>
            <a:off x="7667846" y="591877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Multiplication Sign 56">
            <a:extLst>
              <a:ext uri="{FF2B5EF4-FFF2-40B4-BE49-F238E27FC236}">
                <a16:creationId xmlns:a16="http://schemas.microsoft.com/office/drawing/2014/main" id="{8277CA28-F5F4-EF4C-A481-785B3F21B6A2}"/>
              </a:ext>
            </a:extLst>
          </p:cNvPr>
          <p:cNvSpPr/>
          <p:nvPr/>
        </p:nvSpPr>
        <p:spPr>
          <a:xfrm>
            <a:off x="7657149" y="3004919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Multiplication Sign 57">
            <a:extLst>
              <a:ext uri="{FF2B5EF4-FFF2-40B4-BE49-F238E27FC236}">
                <a16:creationId xmlns:a16="http://schemas.microsoft.com/office/drawing/2014/main" id="{B66149F1-E45D-72E6-F8A6-4844539F1ABD}"/>
              </a:ext>
            </a:extLst>
          </p:cNvPr>
          <p:cNvSpPr/>
          <p:nvPr/>
        </p:nvSpPr>
        <p:spPr>
          <a:xfrm>
            <a:off x="7657148" y="3375344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Multiplication Sign 58">
            <a:extLst>
              <a:ext uri="{FF2B5EF4-FFF2-40B4-BE49-F238E27FC236}">
                <a16:creationId xmlns:a16="http://schemas.microsoft.com/office/drawing/2014/main" id="{C5CDB650-83E7-F369-7B40-134047A67CE8}"/>
              </a:ext>
            </a:extLst>
          </p:cNvPr>
          <p:cNvSpPr/>
          <p:nvPr/>
        </p:nvSpPr>
        <p:spPr>
          <a:xfrm>
            <a:off x="7664078" y="3734679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Multiplication Sign 59">
            <a:extLst>
              <a:ext uri="{FF2B5EF4-FFF2-40B4-BE49-F238E27FC236}">
                <a16:creationId xmlns:a16="http://schemas.microsoft.com/office/drawing/2014/main" id="{67898CF2-4B29-68D5-F38F-3EB10566B095}"/>
              </a:ext>
            </a:extLst>
          </p:cNvPr>
          <p:cNvSpPr/>
          <p:nvPr/>
        </p:nvSpPr>
        <p:spPr>
          <a:xfrm>
            <a:off x="7684940" y="408566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Multiplication Sign 60">
            <a:extLst>
              <a:ext uri="{FF2B5EF4-FFF2-40B4-BE49-F238E27FC236}">
                <a16:creationId xmlns:a16="http://schemas.microsoft.com/office/drawing/2014/main" id="{4A678D79-44C0-58A6-1A61-495129ADCC02}"/>
              </a:ext>
            </a:extLst>
          </p:cNvPr>
          <p:cNvSpPr/>
          <p:nvPr/>
        </p:nvSpPr>
        <p:spPr>
          <a:xfrm>
            <a:off x="7664077" y="446201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Multiplication Sign 61">
            <a:extLst>
              <a:ext uri="{FF2B5EF4-FFF2-40B4-BE49-F238E27FC236}">
                <a16:creationId xmlns:a16="http://schemas.microsoft.com/office/drawing/2014/main" id="{AD6CDB76-7016-9CF2-75AA-77873C81B979}"/>
              </a:ext>
            </a:extLst>
          </p:cNvPr>
          <p:cNvSpPr/>
          <p:nvPr/>
        </p:nvSpPr>
        <p:spPr>
          <a:xfrm>
            <a:off x="7651705" y="481947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Multiplication Sign 62">
            <a:extLst>
              <a:ext uri="{FF2B5EF4-FFF2-40B4-BE49-F238E27FC236}">
                <a16:creationId xmlns:a16="http://schemas.microsoft.com/office/drawing/2014/main" id="{2082A5D9-72B8-8C79-3BA8-371385F2EF6C}"/>
              </a:ext>
            </a:extLst>
          </p:cNvPr>
          <p:cNvSpPr/>
          <p:nvPr/>
        </p:nvSpPr>
        <p:spPr>
          <a:xfrm>
            <a:off x="7664076" y="518002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Multiplication Sign 63">
            <a:extLst>
              <a:ext uri="{FF2B5EF4-FFF2-40B4-BE49-F238E27FC236}">
                <a16:creationId xmlns:a16="http://schemas.microsoft.com/office/drawing/2014/main" id="{E1B47482-B6CD-A1FE-74EC-BB21B36BAB28}"/>
              </a:ext>
            </a:extLst>
          </p:cNvPr>
          <p:cNvSpPr/>
          <p:nvPr/>
        </p:nvSpPr>
        <p:spPr>
          <a:xfrm>
            <a:off x="7684939" y="5569322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Multiplication Sign 64">
            <a:extLst>
              <a:ext uri="{FF2B5EF4-FFF2-40B4-BE49-F238E27FC236}">
                <a16:creationId xmlns:a16="http://schemas.microsoft.com/office/drawing/2014/main" id="{F81A70EC-F377-D031-5F6F-AB2B6A7C1A1F}"/>
              </a:ext>
            </a:extLst>
          </p:cNvPr>
          <p:cNvSpPr/>
          <p:nvPr/>
        </p:nvSpPr>
        <p:spPr>
          <a:xfrm>
            <a:off x="7651705" y="630960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16392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Independent Acquisition (DIA)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D182981-8095-B446-5730-74C7355D8213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Back to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AIF: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3" name="Table 62">
            <a:extLst>
              <a:ext uri="{FF2B5EF4-FFF2-40B4-BE49-F238E27FC236}">
                <a16:creationId xmlns:a16="http://schemas.microsoft.com/office/drawing/2014/main" id="{8D4412DD-9C26-4973-0E76-B1A2028ACF98}"/>
              </a:ext>
            </a:extLst>
          </p:cNvPr>
          <p:cNvGraphicFramePr>
            <a:graphicFrameLocks noGrp="1"/>
          </p:cNvGraphicFramePr>
          <p:nvPr/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043B8244-9D03-6BAE-58B5-3B51BD7E3293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D14176A2-5AC0-046E-8121-F29E8A4C9E8E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38687F0E-3B4F-80C3-1013-7286C0E27418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17571AAD-FD59-CD2E-2F33-3B98E0CC9BAE}"/>
              </a:ext>
            </a:extLst>
          </p:cNvPr>
          <p:cNvSpPr/>
          <p:nvPr/>
        </p:nvSpPr>
        <p:spPr>
          <a:xfrm>
            <a:off x="4723861" y="592177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C68ABD22-B6BD-FD47-881E-13935D7E9350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A12E9C47-E7D8-7158-3487-FE29E703A487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A56AC283-1E11-5AEF-C3A5-A65245A68C67}"/>
              </a:ext>
            </a:extLst>
          </p:cNvPr>
          <p:cNvSpPr/>
          <p:nvPr/>
        </p:nvSpPr>
        <p:spPr>
          <a:xfrm>
            <a:off x="4713164" y="300791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832D4A47-3EE6-FB03-E3E7-A37099412FCE}"/>
              </a:ext>
            </a:extLst>
          </p:cNvPr>
          <p:cNvSpPr/>
          <p:nvPr/>
        </p:nvSpPr>
        <p:spPr>
          <a:xfrm>
            <a:off x="4713163" y="337834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F1237B22-9E15-F42F-7C93-BAADFA851EE4}"/>
              </a:ext>
            </a:extLst>
          </p:cNvPr>
          <p:cNvSpPr/>
          <p:nvPr/>
        </p:nvSpPr>
        <p:spPr>
          <a:xfrm>
            <a:off x="4720093" y="373767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72400411-C431-1011-755E-1BAD254083C8}"/>
              </a:ext>
            </a:extLst>
          </p:cNvPr>
          <p:cNvSpPr/>
          <p:nvPr/>
        </p:nvSpPr>
        <p:spPr>
          <a:xfrm>
            <a:off x="4740955" y="408865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065819E8-7AA7-837E-D0ED-F3CBF6AC7D67}"/>
              </a:ext>
            </a:extLst>
          </p:cNvPr>
          <p:cNvSpPr/>
          <p:nvPr/>
        </p:nvSpPr>
        <p:spPr>
          <a:xfrm>
            <a:off x="4720092" y="446501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863A3CB6-9CAB-E993-E91F-B3C396748824}"/>
              </a:ext>
            </a:extLst>
          </p:cNvPr>
          <p:cNvSpPr/>
          <p:nvPr/>
        </p:nvSpPr>
        <p:spPr>
          <a:xfrm>
            <a:off x="4707720" y="482246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F6DE9546-0C66-8D92-1BF2-ABB8AA9DBBA2}"/>
              </a:ext>
            </a:extLst>
          </p:cNvPr>
          <p:cNvSpPr/>
          <p:nvPr/>
        </p:nvSpPr>
        <p:spPr>
          <a:xfrm>
            <a:off x="4720091" y="518302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96E31934-2DAE-D6FE-EFE5-7C0F83F49337}"/>
              </a:ext>
            </a:extLst>
          </p:cNvPr>
          <p:cNvSpPr/>
          <p:nvPr/>
        </p:nvSpPr>
        <p:spPr>
          <a:xfrm>
            <a:off x="4740954" y="557231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Multiplication Sign 22">
            <a:extLst>
              <a:ext uri="{FF2B5EF4-FFF2-40B4-BE49-F238E27FC236}">
                <a16:creationId xmlns:a16="http://schemas.microsoft.com/office/drawing/2014/main" id="{651736FC-342E-ED1B-1D74-B0915689DF2A}"/>
              </a:ext>
            </a:extLst>
          </p:cNvPr>
          <p:cNvSpPr/>
          <p:nvPr/>
        </p:nvSpPr>
        <p:spPr>
          <a:xfrm>
            <a:off x="4707720" y="631259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Multiplication Sign 25">
            <a:extLst>
              <a:ext uri="{FF2B5EF4-FFF2-40B4-BE49-F238E27FC236}">
                <a16:creationId xmlns:a16="http://schemas.microsoft.com/office/drawing/2014/main" id="{989D80FE-1E59-5FBA-0397-94DC5A3A061F}"/>
              </a:ext>
            </a:extLst>
          </p:cNvPr>
          <p:cNvSpPr/>
          <p:nvPr/>
        </p:nvSpPr>
        <p:spPr>
          <a:xfrm>
            <a:off x="5471815" y="592177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6CFEACF8-898B-8E60-2D13-8B02DBA8ACC1}"/>
              </a:ext>
            </a:extLst>
          </p:cNvPr>
          <p:cNvSpPr/>
          <p:nvPr/>
        </p:nvSpPr>
        <p:spPr>
          <a:xfrm>
            <a:off x="5461118" y="300791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Multiplication Sign 27">
            <a:extLst>
              <a:ext uri="{FF2B5EF4-FFF2-40B4-BE49-F238E27FC236}">
                <a16:creationId xmlns:a16="http://schemas.microsoft.com/office/drawing/2014/main" id="{52720809-3326-8411-B05D-C019ED175BB2}"/>
              </a:ext>
            </a:extLst>
          </p:cNvPr>
          <p:cNvSpPr/>
          <p:nvPr/>
        </p:nvSpPr>
        <p:spPr>
          <a:xfrm>
            <a:off x="5461117" y="337834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Multiplication Sign 28">
            <a:extLst>
              <a:ext uri="{FF2B5EF4-FFF2-40B4-BE49-F238E27FC236}">
                <a16:creationId xmlns:a16="http://schemas.microsoft.com/office/drawing/2014/main" id="{36734364-9F48-664C-A490-698AD707FCBC}"/>
              </a:ext>
            </a:extLst>
          </p:cNvPr>
          <p:cNvSpPr/>
          <p:nvPr/>
        </p:nvSpPr>
        <p:spPr>
          <a:xfrm>
            <a:off x="5468047" y="373767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Multiplication Sign 29">
            <a:extLst>
              <a:ext uri="{FF2B5EF4-FFF2-40B4-BE49-F238E27FC236}">
                <a16:creationId xmlns:a16="http://schemas.microsoft.com/office/drawing/2014/main" id="{A331828A-5140-E0FF-08E2-31462BC22671}"/>
              </a:ext>
            </a:extLst>
          </p:cNvPr>
          <p:cNvSpPr/>
          <p:nvPr/>
        </p:nvSpPr>
        <p:spPr>
          <a:xfrm>
            <a:off x="5488909" y="408865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Multiplication Sign 30">
            <a:extLst>
              <a:ext uri="{FF2B5EF4-FFF2-40B4-BE49-F238E27FC236}">
                <a16:creationId xmlns:a16="http://schemas.microsoft.com/office/drawing/2014/main" id="{556B216A-DFD1-5229-FE30-98E3E5C53973}"/>
              </a:ext>
            </a:extLst>
          </p:cNvPr>
          <p:cNvSpPr/>
          <p:nvPr/>
        </p:nvSpPr>
        <p:spPr>
          <a:xfrm>
            <a:off x="5468046" y="446501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Multiplication Sign 31">
            <a:extLst>
              <a:ext uri="{FF2B5EF4-FFF2-40B4-BE49-F238E27FC236}">
                <a16:creationId xmlns:a16="http://schemas.microsoft.com/office/drawing/2014/main" id="{124737C7-CA60-5A8E-FC81-4C97FC8A0926}"/>
              </a:ext>
            </a:extLst>
          </p:cNvPr>
          <p:cNvSpPr/>
          <p:nvPr/>
        </p:nvSpPr>
        <p:spPr>
          <a:xfrm>
            <a:off x="5455674" y="482246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Multiplication Sign 32">
            <a:extLst>
              <a:ext uri="{FF2B5EF4-FFF2-40B4-BE49-F238E27FC236}">
                <a16:creationId xmlns:a16="http://schemas.microsoft.com/office/drawing/2014/main" id="{9F3CE17D-DFE1-5BAA-2D75-92572970AD45}"/>
              </a:ext>
            </a:extLst>
          </p:cNvPr>
          <p:cNvSpPr/>
          <p:nvPr/>
        </p:nvSpPr>
        <p:spPr>
          <a:xfrm>
            <a:off x="5468045" y="518302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Multiplication Sign 33">
            <a:extLst>
              <a:ext uri="{FF2B5EF4-FFF2-40B4-BE49-F238E27FC236}">
                <a16:creationId xmlns:a16="http://schemas.microsoft.com/office/drawing/2014/main" id="{F90A0CAB-ED5C-F577-45DE-B79576B7070F}"/>
              </a:ext>
            </a:extLst>
          </p:cNvPr>
          <p:cNvSpPr/>
          <p:nvPr/>
        </p:nvSpPr>
        <p:spPr>
          <a:xfrm>
            <a:off x="5488908" y="557231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Multiplication Sign 34">
            <a:extLst>
              <a:ext uri="{FF2B5EF4-FFF2-40B4-BE49-F238E27FC236}">
                <a16:creationId xmlns:a16="http://schemas.microsoft.com/office/drawing/2014/main" id="{58C2E579-0921-9509-5CF5-196F298C44DC}"/>
              </a:ext>
            </a:extLst>
          </p:cNvPr>
          <p:cNvSpPr/>
          <p:nvPr/>
        </p:nvSpPr>
        <p:spPr>
          <a:xfrm>
            <a:off x="5455674" y="631259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Multiplication Sign 35">
            <a:extLst>
              <a:ext uri="{FF2B5EF4-FFF2-40B4-BE49-F238E27FC236}">
                <a16:creationId xmlns:a16="http://schemas.microsoft.com/office/drawing/2014/main" id="{DF868263-7BFC-9ED8-7DA1-CA87BC4B7C49}"/>
              </a:ext>
            </a:extLst>
          </p:cNvPr>
          <p:cNvSpPr/>
          <p:nvPr/>
        </p:nvSpPr>
        <p:spPr>
          <a:xfrm>
            <a:off x="6199877" y="592177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Multiplication Sign 36">
            <a:extLst>
              <a:ext uri="{FF2B5EF4-FFF2-40B4-BE49-F238E27FC236}">
                <a16:creationId xmlns:a16="http://schemas.microsoft.com/office/drawing/2014/main" id="{05487637-90DA-5A42-3771-7E9FE889CE38}"/>
              </a:ext>
            </a:extLst>
          </p:cNvPr>
          <p:cNvSpPr/>
          <p:nvPr/>
        </p:nvSpPr>
        <p:spPr>
          <a:xfrm>
            <a:off x="6189180" y="300791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Multiplication Sign 37">
            <a:extLst>
              <a:ext uri="{FF2B5EF4-FFF2-40B4-BE49-F238E27FC236}">
                <a16:creationId xmlns:a16="http://schemas.microsoft.com/office/drawing/2014/main" id="{6959284E-74A3-B3E3-6FC9-41F3B516D6B4}"/>
              </a:ext>
            </a:extLst>
          </p:cNvPr>
          <p:cNvSpPr/>
          <p:nvPr/>
        </p:nvSpPr>
        <p:spPr>
          <a:xfrm>
            <a:off x="6189179" y="337834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Multiplication Sign 38">
            <a:extLst>
              <a:ext uri="{FF2B5EF4-FFF2-40B4-BE49-F238E27FC236}">
                <a16:creationId xmlns:a16="http://schemas.microsoft.com/office/drawing/2014/main" id="{872343EA-F860-3E27-5580-CDA46E13D334}"/>
              </a:ext>
            </a:extLst>
          </p:cNvPr>
          <p:cNvSpPr/>
          <p:nvPr/>
        </p:nvSpPr>
        <p:spPr>
          <a:xfrm>
            <a:off x="6196109" y="373767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Multiplication Sign 39">
            <a:extLst>
              <a:ext uri="{FF2B5EF4-FFF2-40B4-BE49-F238E27FC236}">
                <a16:creationId xmlns:a16="http://schemas.microsoft.com/office/drawing/2014/main" id="{B48C25FE-3BB4-1013-7078-525690B4CBAE}"/>
              </a:ext>
            </a:extLst>
          </p:cNvPr>
          <p:cNvSpPr/>
          <p:nvPr/>
        </p:nvSpPr>
        <p:spPr>
          <a:xfrm>
            <a:off x="6216971" y="408865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Multiplication Sign 40">
            <a:extLst>
              <a:ext uri="{FF2B5EF4-FFF2-40B4-BE49-F238E27FC236}">
                <a16:creationId xmlns:a16="http://schemas.microsoft.com/office/drawing/2014/main" id="{F2C0818B-3261-A25E-6077-A77E9931308B}"/>
              </a:ext>
            </a:extLst>
          </p:cNvPr>
          <p:cNvSpPr/>
          <p:nvPr/>
        </p:nvSpPr>
        <p:spPr>
          <a:xfrm>
            <a:off x="6196108" y="446501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Multiplication Sign 41">
            <a:extLst>
              <a:ext uri="{FF2B5EF4-FFF2-40B4-BE49-F238E27FC236}">
                <a16:creationId xmlns:a16="http://schemas.microsoft.com/office/drawing/2014/main" id="{177063C0-D343-2FAF-B5EB-8B14413B6050}"/>
              </a:ext>
            </a:extLst>
          </p:cNvPr>
          <p:cNvSpPr/>
          <p:nvPr/>
        </p:nvSpPr>
        <p:spPr>
          <a:xfrm>
            <a:off x="6183736" y="482246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Multiplication Sign 42">
            <a:extLst>
              <a:ext uri="{FF2B5EF4-FFF2-40B4-BE49-F238E27FC236}">
                <a16:creationId xmlns:a16="http://schemas.microsoft.com/office/drawing/2014/main" id="{47411737-08FA-D7DD-1266-ADB7801F6F19}"/>
              </a:ext>
            </a:extLst>
          </p:cNvPr>
          <p:cNvSpPr/>
          <p:nvPr/>
        </p:nvSpPr>
        <p:spPr>
          <a:xfrm>
            <a:off x="6196107" y="518302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Multiplication Sign 43">
            <a:extLst>
              <a:ext uri="{FF2B5EF4-FFF2-40B4-BE49-F238E27FC236}">
                <a16:creationId xmlns:a16="http://schemas.microsoft.com/office/drawing/2014/main" id="{0D96C110-8F42-3784-0E65-667F0EFE3147}"/>
              </a:ext>
            </a:extLst>
          </p:cNvPr>
          <p:cNvSpPr/>
          <p:nvPr/>
        </p:nvSpPr>
        <p:spPr>
          <a:xfrm>
            <a:off x="6216970" y="557231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Multiplication Sign 44">
            <a:extLst>
              <a:ext uri="{FF2B5EF4-FFF2-40B4-BE49-F238E27FC236}">
                <a16:creationId xmlns:a16="http://schemas.microsoft.com/office/drawing/2014/main" id="{2A6474DD-FDC9-E852-CB27-0BEB028F04E7}"/>
              </a:ext>
            </a:extLst>
          </p:cNvPr>
          <p:cNvSpPr/>
          <p:nvPr/>
        </p:nvSpPr>
        <p:spPr>
          <a:xfrm>
            <a:off x="6183736" y="631259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Multiplication Sign 45">
            <a:extLst>
              <a:ext uri="{FF2B5EF4-FFF2-40B4-BE49-F238E27FC236}">
                <a16:creationId xmlns:a16="http://schemas.microsoft.com/office/drawing/2014/main" id="{31372917-94FE-5509-0B36-3E8F07D2A758}"/>
              </a:ext>
            </a:extLst>
          </p:cNvPr>
          <p:cNvSpPr/>
          <p:nvPr/>
        </p:nvSpPr>
        <p:spPr>
          <a:xfrm>
            <a:off x="6940474" y="592177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Multiplication Sign 46">
            <a:extLst>
              <a:ext uri="{FF2B5EF4-FFF2-40B4-BE49-F238E27FC236}">
                <a16:creationId xmlns:a16="http://schemas.microsoft.com/office/drawing/2014/main" id="{1189210A-553D-82B9-860E-C444711F351D}"/>
              </a:ext>
            </a:extLst>
          </p:cNvPr>
          <p:cNvSpPr/>
          <p:nvPr/>
        </p:nvSpPr>
        <p:spPr>
          <a:xfrm>
            <a:off x="6929777" y="300791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Multiplication Sign 47">
            <a:extLst>
              <a:ext uri="{FF2B5EF4-FFF2-40B4-BE49-F238E27FC236}">
                <a16:creationId xmlns:a16="http://schemas.microsoft.com/office/drawing/2014/main" id="{1B670EE0-AF2E-DCCE-EEEE-05EBD612DD5F}"/>
              </a:ext>
            </a:extLst>
          </p:cNvPr>
          <p:cNvSpPr/>
          <p:nvPr/>
        </p:nvSpPr>
        <p:spPr>
          <a:xfrm>
            <a:off x="6929776" y="337834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Multiplication Sign 48">
            <a:extLst>
              <a:ext uri="{FF2B5EF4-FFF2-40B4-BE49-F238E27FC236}">
                <a16:creationId xmlns:a16="http://schemas.microsoft.com/office/drawing/2014/main" id="{E0AFBBD7-768A-2447-54EC-E4C3DB93BA4A}"/>
              </a:ext>
            </a:extLst>
          </p:cNvPr>
          <p:cNvSpPr/>
          <p:nvPr/>
        </p:nvSpPr>
        <p:spPr>
          <a:xfrm>
            <a:off x="6936706" y="373767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Multiplication Sign 49">
            <a:extLst>
              <a:ext uri="{FF2B5EF4-FFF2-40B4-BE49-F238E27FC236}">
                <a16:creationId xmlns:a16="http://schemas.microsoft.com/office/drawing/2014/main" id="{0F24C353-ECB8-F9A7-9CE5-99D8092BC34C}"/>
              </a:ext>
            </a:extLst>
          </p:cNvPr>
          <p:cNvSpPr/>
          <p:nvPr/>
        </p:nvSpPr>
        <p:spPr>
          <a:xfrm>
            <a:off x="6957568" y="408865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Multiplication Sign 50">
            <a:extLst>
              <a:ext uri="{FF2B5EF4-FFF2-40B4-BE49-F238E27FC236}">
                <a16:creationId xmlns:a16="http://schemas.microsoft.com/office/drawing/2014/main" id="{4C1CCA17-0D5B-20EC-A879-5B7BB989A320}"/>
              </a:ext>
            </a:extLst>
          </p:cNvPr>
          <p:cNvSpPr/>
          <p:nvPr/>
        </p:nvSpPr>
        <p:spPr>
          <a:xfrm>
            <a:off x="6936705" y="446501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Multiplication Sign 51">
            <a:extLst>
              <a:ext uri="{FF2B5EF4-FFF2-40B4-BE49-F238E27FC236}">
                <a16:creationId xmlns:a16="http://schemas.microsoft.com/office/drawing/2014/main" id="{9D61690D-1A37-5795-4A59-1BC7F1217BCB}"/>
              </a:ext>
            </a:extLst>
          </p:cNvPr>
          <p:cNvSpPr/>
          <p:nvPr/>
        </p:nvSpPr>
        <p:spPr>
          <a:xfrm>
            <a:off x="6924333" y="482246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Multiplication Sign 52">
            <a:extLst>
              <a:ext uri="{FF2B5EF4-FFF2-40B4-BE49-F238E27FC236}">
                <a16:creationId xmlns:a16="http://schemas.microsoft.com/office/drawing/2014/main" id="{132B3679-C7D9-B4A5-16AC-E2BEBA26EAE6}"/>
              </a:ext>
            </a:extLst>
          </p:cNvPr>
          <p:cNvSpPr/>
          <p:nvPr/>
        </p:nvSpPr>
        <p:spPr>
          <a:xfrm>
            <a:off x="6936704" y="518302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Multiplication Sign 53">
            <a:extLst>
              <a:ext uri="{FF2B5EF4-FFF2-40B4-BE49-F238E27FC236}">
                <a16:creationId xmlns:a16="http://schemas.microsoft.com/office/drawing/2014/main" id="{AEBAA49F-7C5C-F5A4-0325-276A537D262C}"/>
              </a:ext>
            </a:extLst>
          </p:cNvPr>
          <p:cNvSpPr/>
          <p:nvPr/>
        </p:nvSpPr>
        <p:spPr>
          <a:xfrm>
            <a:off x="6957567" y="557231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Multiplication Sign 54">
            <a:extLst>
              <a:ext uri="{FF2B5EF4-FFF2-40B4-BE49-F238E27FC236}">
                <a16:creationId xmlns:a16="http://schemas.microsoft.com/office/drawing/2014/main" id="{54F9C944-CE13-32E6-F99A-EDB2BB52CDD3}"/>
              </a:ext>
            </a:extLst>
          </p:cNvPr>
          <p:cNvSpPr/>
          <p:nvPr/>
        </p:nvSpPr>
        <p:spPr>
          <a:xfrm>
            <a:off x="6924333" y="631259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E3DB4B2F-E73B-0ACE-8172-08C525A8A3FC}"/>
              </a:ext>
            </a:extLst>
          </p:cNvPr>
          <p:cNvSpPr/>
          <p:nvPr/>
        </p:nvSpPr>
        <p:spPr>
          <a:xfrm>
            <a:off x="7667846" y="591877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Multiplication Sign 56">
            <a:extLst>
              <a:ext uri="{FF2B5EF4-FFF2-40B4-BE49-F238E27FC236}">
                <a16:creationId xmlns:a16="http://schemas.microsoft.com/office/drawing/2014/main" id="{8277CA28-F5F4-EF4C-A481-785B3F21B6A2}"/>
              </a:ext>
            </a:extLst>
          </p:cNvPr>
          <p:cNvSpPr/>
          <p:nvPr/>
        </p:nvSpPr>
        <p:spPr>
          <a:xfrm>
            <a:off x="7657149" y="3004919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Multiplication Sign 57">
            <a:extLst>
              <a:ext uri="{FF2B5EF4-FFF2-40B4-BE49-F238E27FC236}">
                <a16:creationId xmlns:a16="http://schemas.microsoft.com/office/drawing/2014/main" id="{B66149F1-E45D-72E6-F8A6-4844539F1ABD}"/>
              </a:ext>
            </a:extLst>
          </p:cNvPr>
          <p:cNvSpPr/>
          <p:nvPr/>
        </p:nvSpPr>
        <p:spPr>
          <a:xfrm>
            <a:off x="7657148" y="3375344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Multiplication Sign 58">
            <a:extLst>
              <a:ext uri="{FF2B5EF4-FFF2-40B4-BE49-F238E27FC236}">
                <a16:creationId xmlns:a16="http://schemas.microsoft.com/office/drawing/2014/main" id="{C5CDB650-83E7-F369-7B40-134047A67CE8}"/>
              </a:ext>
            </a:extLst>
          </p:cNvPr>
          <p:cNvSpPr/>
          <p:nvPr/>
        </p:nvSpPr>
        <p:spPr>
          <a:xfrm>
            <a:off x="7664078" y="3734679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Multiplication Sign 59">
            <a:extLst>
              <a:ext uri="{FF2B5EF4-FFF2-40B4-BE49-F238E27FC236}">
                <a16:creationId xmlns:a16="http://schemas.microsoft.com/office/drawing/2014/main" id="{67898CF2-4B29-68D5-F38F-3EB10566B095}"/>
              </a:ext>
            </a:extLst>
          </p:cNvPr>
          <p:cNvSpPr/>
          <p:nvPr/>
        </p:nvSpPr>
        <p:spPr>
          <a:xfrm>
            <a:off x="7684940" y="408566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Multiplication Sign 60">
            <a:extLst>
              <a:ext uri="{FF2B5EF4-FFF2-40B4-BE49-F238E27FC236}">
                <a16:creationId xmlns:a16="http://schemas.microsoft.com/office/drawing/2014/main" id="{4A678D79-44C0-58A6-1A61-495129ADCC02}"/>
              </a:ext>
            </a:extLst>
          </p:cNvPr>
          <p:cNvSpPr/>
          <p:nvPr/>
        </p:nvSpPr>
        <p:spPr>
          <a:xfrm>
            <a:off x="7664077" y="446201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Multiplication Sign 61">
            <a:extLst>
              <a:ext uri="{FF2B5EF4-FFF2-40B4-BE49-F238E27FC236}">
                <a16:creationId xmlns:a16="http://schemas.microsoft.com/office/drawing/2014/main" id="{AD6CDB76-7016-9CF2-75AA-77873C81B979}"/>
              </a:ext>
            </a:extLst>
          </p:cNvPr>
          <p:cNvSpPr/>
          <p:nvPr/>
        </p:nvSpPr>
        <p:spPr>
          <a:xfrm>
            <a:off x="7651705" y="481947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Multiplication Sign 62">
            <a:extLst>
              <a:ext uri="{FF2B5EF4-FFF2-40B4-BE49-F238E27FC236}">
                <a16:creationId xmlns:a16="http://schemas.microsoft.com/office/drawing/2014/main" id="{2082A5D9-72B8-8C79-3BA8-371385F2EF6C}"/>
              </a:ext>
            </a:extLst>
          </p:cNvPr>
          <p:cNvSpPr/>
          <p:nvPr/>
        </p:nvSpPr>
        <p:spPr>
          <a:xfrm>
            <a:off x="7664076" y="518002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Multiplication Sign 63">
            <a:extLst>
              <a:ext uri="{FF2B5EF4-FFF2-40B4-BE49-F238E27FC236}">
                <a16:creationId xmlns:a16="http://schemas.microsoft.com/office/drawing/2014/main" id="{E1B47482-B6CD-A1FE-74EC-BB21B36BAB28}"/>
              </a:ext>
            </a:extLst>
          </p:cNvPr>
          <p:cNvSpPr/>
          <p:nvPr/>
        </p:nvSpPr>
        <p:spPr>
          <a:xfrm>
            <a:off x="7684939" y="5569322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Multiplication Sign 64">
            <a:extLst>
              <a:ext uri="{FF2B5EF4-FFF2-40B4-BE49-F238E27FC236}">
                <a16:creationId xmlns:a16="http://schemas.microsoft.com/office/drawing/2014/main" id="{F81A70EC-F377-D031-5F6F-AB2B6A7C1A1F}"/>
              </a:ext>
            </a:extLst>
          </p:cNvPr>
          <p:cNvSpPr/>
          <p:nvPr/>
        </p:nvSpPr>
        <p:spPr>
          <a:xfrm>
            <a:off x="7651705" y="630960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28E20F5-1EE2-EB26-ED3C-0B8F8DA68B2A}"/>
              </a:ext>
            </a:extLst>
          </p:cNvPr>
          <p:cNvGrpSpPr/>
          <p:nvPr/>
        </p:nvGrpSpPr>
        <p:grpSpPr>
          <a:xfrm>
            <a:off x="179141" y="3065369"/>
            <a:ext cx="2626385" cy="3040417"/>
            <a:chOff x="7512229" y="3411175"/>
            <a:chExt cx="2626385" cy="3040417"/>
          </a:xfrm>
        </p:grpSpPr>
        <p:sp>
          <p:nvSpPr>
            <p:cNvPr id="13" name="Google Shape;66;p14">
              <a:extLst>
                <a:ext uri="{FF2B5EF4-FFF2-40B4-BE49-F238E27FC236}">
                  <a16:creationId xmlns:a16="http://schemas.microsoft.com/office/drawing/2014/main" id="{20469297-17B1-3679-64CD-45627294A76B}"/>
                </a:ext>
              </a:extLst>
            </p:cNvPr>
            <p:cNvSpPr/>
            <p:nvPr/>
          </p:nvSpPr>
          <p:spPr>
            <a:xfrm>
              <a:off x="7548360" y="3411175"/>
              <a:ext cx="2590226" cy="3040417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" name="Google Shape;67;p14">
              <a:extLst>
                <a:ext uri="{FF2B5EF4-FFF2-40B4-BE49-F238E27FC236}">
                  <a16:creationId xmlns:a16="http://schemas.microsoft.com/office/drawing/2014/main" id="{8BD0E7E0-FD3B-5E8B-0456-57BCA736C503}"/>
                </a:ext>
              </a:extLst>
            </p:cNvPr>
            <p:cNvCxnSpPr/>
            <p:nvPr/>
          </p:nvCxnSpPr>
          <p:spPr>
            <a:xfrm flipH="1">
              <a:off x="8077279" y="3999399"/>
              <a:ext cx="11989" cy="1556409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68;p14">
              <a:extLst>
                <a:ext uri="{FF2B5EF4-FFF2-40B4-BE49-F238E27FC236}">
                  <a16:creationId xmlns:a16="http://schemas.microsoft.com/office/drawing/2014/main" id="{43285E5E-F6E4-AB07-12BB-773AAAA21C01}"/>
                </a:ext>
              </a:extLst>
            </p:cNvPr>
            <p:cNvCxnSpPr/>
            <p:nvPr/>
          </p:nvCxnSpPr>
          <p:spPr>
            <a:xfrm>
              <a:off x="8065234" y="5555848"/>
              <a:ext cx="1899210" cy="14557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69;p14">
              <a:extLst>
                <a:ext uri="{FF2B5EF4-FFF2-40B4-BE49-F238E27FC236}">
                  <a16:creationId xmlns:a16="http://schemas.microsoft.com/office/drawing/2014/main" id="{DE0514EF-D22F-7CC4-7620-D37FF303D861}"/>
                </a:ext>
              </a:extLst>
            </p:cNvPr>
            <p:cNvCxnSpPr/>
            <p:nvPr/>
          </p:nvCxnSpPr>
          <p:spPr>
            <a:xfrm>
              <a:off x="8329680" y="4872179"/>
              <a:ext cx="0" cy="683778"/>
            </a:xfrm>
            <a:prstGeom prst="straightConnector1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70;p14">
              <a:extLst>
                <a:ext uri="{FF2B5EF4-FFF2-40B4-BE49-F238E27FC236}">
                  <a16:creationId xmlns:a16="http://schemas.microsoft.com/office/drawing/2014/main" id="{B2392CC0-3787-D378-3604-1313D4B3A55F}"/>
                </a:ext>
              </a:extLst>
            </p:cNvPr>
            <p:cNvCxnSpPr/>
            <p:nvPr/>
          </p:nvCxnSpPr>
          <p:spPr>
            <a:xfrm>
              <a:off x="8702356" y="4493956"/>
              <a:ext cx="0" cy="1076423"/>
            </a:xfrm>
            <a:prstGeom prst="straightConnector1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" name="Google Shape;71;p14">
              <a:extLst>
                <a:ext uri="{FF2B5EF4-FFF2-40B4-BE49-F238E27FC236}">
                  <a16:creationId xmlns:a16="http://schemas.microsoft.com/office/drawing/2014/main" id="{F7FCEF08-855F-2291-8698-C517B2CA6252}"/>
                </a:ext>
              </a:extLst>
            </p:cNvPr>
            <p:cNvCxnSpPr/>
            <p:nvPr/>
          </p:nvCxnSpPr>
          <p:spPr>
            <a:xfrm>
              <a:off x="9315334" y="4857636"/>
              <a:ext cx="0" cy="698334"/>
            </a:xfrm>
            <a:prstGeom prst="straightConnector1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8" name="Google Shape;74;p14">
              <a:extLst>
                <a:ext uri="{FF2B5EF4-FFF2-40B4-BE49-F238E27FC236}">
                  <a16:creationId xmlns:a16="http://schemas.microsoft.com/office/drawing/2014/main" id="{EBA42764-CBA7-BAD3-0509-C8C209646278}"/>
                </a:ext>
              </a:extLst>
            </p:cNvPr>
            <p:cNvSpPr txBox="1"/>
            <p:nvPr/>
          </p:nvSpPr>
          <p:spPr>
            <a:xfrm>
              <a:off x="7891065" y="5686791"/>
              <a:ext cx="2247549" cy="546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Mass (per unit charge)</a:t>
              </a:r>
              <a:endParaRPr sz="1600" dirty="0"/>
            </a:p>
          </p:txBody>
        </p:sp>
        <p:sp>
          <p:nvSpPr>
            <p:cNvPr id="69" name="Google Shape;73;p14">
              <a:extLst>
                <a:ext uri="{FF2B5EF4-FFF2-40B4-BE49-F238E27FC236}">
                  <a16:creationId xmlns:a16="http://schemas.microsoft.com/office/drawing/2014/main" id="{BD96EC08-BE09-7A65-F974-6B73B720CF91}"/>
                </a:ext>
              </a:extLst>
            </p:cNvPr>
            <p:cNvSpPr txBox="1"/>
            <p:nvPr/>
          </p:nvSpPr>
          <p:spPr>
            <a:xfrm rot="16200000">
              <a:off x="6494191" y="4639969"/>
              <a:ext cx="2487649" cy="4515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Intensity (how much)</a:t>
              </a:r>
              <a:endParaRPr sz="1600" dirty="0"/>
            </a:p>
          </p:txBody>
        </p:sp>
      </p:grpSp>
      <p:sp>
        <p:nvSpPr>
          <p:cNvPr id="70" name="Oval 69">
            <a:extLst>
              <a:ext uri="{FF2B5EF4-FFF2-40B4-BE49-F238E27FC236}">
                <a16:creationId xmlns:a16="http://schemas.microsoft.com/office/drawing/2014/main" id="{39C0FB63-5B57-BFFB-7C6D-81863048DB18}"/>
              </a:ext>
            </a:extLst>
          </p:cNvPr>
          <p:cNvSpPr/>
          <p:nvPr/>
        </p:nvSpPr>
        <p:spPr>
          <a:xfrm rot="16200000">
            <a:off x="2724942" y="4293668"/>
            <a:ext cx="4331952" cy="5813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406482F-CA44-71CC-2AF7-CDA29D5953B2}"/>
              </a:ext>
            </a:extLst>
          </p:cNvPr>
          <p:cNvCxnSpPr>
            <a:cxnSpLocks/>
          </p:cNvCxnSpPr>
          <p:nvPr/>
        </p:nvCxnSpPr>
        <p:spPr>
          <a:xfrm flipH="1">
            <a:off x="1461655" y="3539836"/>
            <a:ext cx="3138579" cy="67194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75335AA-752F-5DA4-28FE-0B7B91DBBE7A}"/>
              </a:ext>
            </a:extLst>
          </p:cNvPr>
          <p:cNvCxnSpPr>
            <a:cxnSpLocks/>
          </p:cNvCxnSpPr>
          <p:nvPr/>
        </p:nvCxnSpPr>
        <p:spPr>
          <a:xfrm flipH="1">
            <a:off x="1030252" y="4637508"/>
            <a:ext cx="3535606" cy="2691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B78EA44-9686-DD80-100F-6D7815B35A22}"/>
              </a:ext>
            </a:extLst>
          </p:cNvPr>
          <p:cNvCxnSpPr>
            <a:cxnSpLocks/>
          </p:cNvCxnSpPr>
          <p:nvPr/>
        </p:nvCxnSpPr>
        <p:spPr>
          <a:xfrm flipH="1">
            <a:off x="2023366" y="4755046"/>
            <a:ext cx="2512947" cy="24492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E1B1847-B774-934D-52B6-2AD4323BDB64}"/>
              </a:ext>
            </a:extLst>
          </p:cNvPr>
          <p:cNvSpPr txBox="1">
            <a:spLocks/>
          </p:cNvSpPr>
          <p:nvPr/>
        </p:nvSpPr>
        <p:spPr>
          <a:xfrm rot="19869647">
            <a:off x="1134037" y="2570873"/>
            <a:ext cx="3568151" cy="67121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idea which metabolite</a:t>
            </a:r>
            <a:r>
              <a:rPr kumimoji="0" lang="en-GB" sz="2400" b="0" i="1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fragments relate to</a:t>
            </a:r>
            <a:endParaRPr kumimoji="0" lang="en-GB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83356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Independent Acquisition (DIA)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D182981-8095-B446-5730-74C7355D8213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Back to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SWATH: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3" name="Table 62">
            <a:extLst>
              <a:ext uri="{FF2B5EF4-FFF2-40B4-BE49-F238E27FC236}">
                <a16:creationId xmlns:a16="http://schemas.microsoft.com/office/drawing/2014/main" id="{8D4412DD-9C26-4973-0E76-B1A2028ACF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169287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0000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4400" rtl="0" eaLnBrk="1" latinLnBrk="0" hangingPunct="1"/>
                      <a:endParaRPr lang="en-GB" sz="1800" kern="1200" dirty="0">
                        <a:solidFill>
                          <a:schemeClr val="dk1"/>
                        </a:solidFill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4400" rtl="0" eaLnBrk="1" latinLnBrk="0" hangingPunct="1"/>
                      <a:endParaRPr lang="en-GB" sz="1800" kern="1200" dirty="0">
                        <a:solidFill>
                          <a:schemeClr val="dk1"/>
                        </a:solidFill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043B8244-9D03-6BAE-58B5-3B51BD7E3293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D14176A2-5AC0-046E-8121-F29E8A4C9E8E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38687F0E-3B4F-80C3-1013-7286C0E27418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C68ABD22-B6BD-FD47-881E-13935D7E9350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A12E9C47-E7D8-7158-3487-FE29E703A487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Multiplication Sign 86">
            <a:extLst>
              <a:ext uri="{FF2B5EF4-FFF2-40B4-BE49-F238E27FC236}">
                <a16:creationId xmlns:a16="http://schemas.microsoft.com/office/drawing/2014/main" id="{91975B87-6F20-AD54-3BA9-9F420E1F2BB4}"/>
              </a:ext>
            </a:extLst>
          </p:cNvPr>
          <p:cNvSpPr/>
          <p:nvPr/>
        </p:nvSpPr>
        <p:spPr>
          <a:xfrm>
            <a:off x="4713164" y="300791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Multiplication Sign 87">
            <a:extLst>
              <a:ext uri="{FF2B5EF4-FFF2-40B4-BE49-F238E27FC236}">
                <a16:creationId xmlns:a16="http://schemas.microsoft.com/office/drawing/2014/main" id="{DF32BBF4-5732-19D8-573B-61D2A71D1E9A}"/>
              </a:ext>
            </a:extLst>
          </p:cNvPr>
          <p:cNvSpPr/>
          <p:nvPr/>
        </p:nvSpPr>
        <p:spPr>
          <a:xfrm>
            <a:off x="4713163" y="337834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Multiplication Sign 88">
            <a:extLst>
              <a:ext uri="{FF2B5EF4-FFF2-40B4-BE49-F238E27FC236}">
                <a16:creationId xmlns:a16="http://schemas.microsoft.com/office/drawing/2014/main" id="{DDE88A0E-C601-3150-208B-4B5D5BB505AB}"/>
              </a:ext>
            </a:extLst>
          </p:cNvPr>
          <p:cNvSpPr/>
          <p:nvPr/>
        </p:nvSpPr>
        <p:spPr>
          <a:xfrm>
            <a:off x="4720093" y="373767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Multiplication Sign 89">
            <a:extLst>
              <a:ext uri="{FF2B5EF4-FFF2-40B4-BE49-F238E27FC236}">
                <a16:creationId xmlns:a16="http://schemas.microsoft.com/office/drawing/2014/main" id="{AFB12665-3DF2-948B-0FE0-501C7DFFAD95}"/>
              </a:ext>
            </a:extLst>
          </p:cNvPr>
          <p:cNvSpPr/>
          <p:nvPr/>
        </p:nvSpPr>
        <p:spPr>
          <a:xfrm>
            <a:off x="4740955" y="408865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Multiplication Sign 90">
            <a:extLst>
              <a:ext uri="{FF2B5EF4-FFF2-40B4-BE49-F238E27FC236}">
                <a16:creationId xmlns:a16="http://schemas.microsoft.com/office/drawing/2014/main" id="{E6E008B6-ED7B-5295-C512-947FC6A14245}"/>
              </a:ext>
            </a:extLst>
          </p:cNvPr>
          <p:cNvSpPr/>
          <p:nvPr/>
        </p:nvSpPr>
        <p:spPr>
          <a:xfrm>
            <a:off x="4720092" y="446501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Multiplication Sign 95">
            <a:extLst>
              <a:ext uri="{FF2B5EF4-FFF2-40B4-BE49-F238E27FC236}">
                <a16:creationId xmlns:a16="http://schemas.microsoft.com/office/drawing/2014/main" id="{7179364E-6FC8-61AB-E57F-83878891972F}"/>
              </a:ext>
            </a:extLst>
          </p:cNvPr>
          <p:cNvSpPr/>
          <p:nvPr/>
        </p:nvSpPr>
        <p:spPr>
          <a:xfrm>
            <a:off x="5098944" y="5911654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Multiplication Sign 101">
            <a:extLst>
              <a:ext uri="{FF2B5EF4-FFF2-40B4-BE49-F238E27FC236}">
                <a16:creationId xmlns:a16="http://schemas.microsoft.com/office/drawing/2014/main" id="{060133A8-A182-D51B-25BD-A8217BBE6427}"/>
              </a:ext>
            </a:extLst>
          </p:cNvPr>
          <p:cNvSpPr/>
          <p:nvPr/>
        </p:nvSpPr>
        <p:spPr>
          <a:xfrm>
            <a:off x="5082803" y="481234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Multiplication Sign 102">
            <a:extLst>
              <a:ext uri="{FF2B5EF4-FFF2-40B4-BE49-F238E27FC236}">
                <a16:creationId xmlns:a16="http://schemas.microsoft.com/office/drawing/2014/main" id="{AD588960-B5FE-4849-F0EE-089F666A6291}"/>
              </a:ext>
            </a:extLst>
          </p:cNvPr>
          <p:cNvSpPr/>
          <p:nvPr/>
        </p:nvSpPr>
        <p:spPr>
          <a:xfrm>
            <a:off x="5095174" y="5172902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Multiplication Sign 103">
            <a:extLst>
              <a:ext uri="{FF2B5EF4-FFF2-40B4-BE49-F238E27FC236}">
                <a16:creationId xmlns:a16="http://schemas.microsoft.com/office/drawing/2014/main" id="{7BF0B4B7-69EC-6957-398B-A698919D6ADC}"/>
              </a:ext>
            </a:extLst>
          </p:cNvPr>
          <p:cNvSpPr/>
          <p:nvPr/>
        </p:nvSpPr>
        <p:spPr>
          <a:xfrm>
            <a:off x="5116037" y="5562199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Multiplication Sign 104">
            <a:extLst>
              <a:ext uri="{FF2B5EF4-FFF2-40B4-BE49-F238E27FC236}">
                <a16:creationId xmlns:a16="http://schemas.microsoft.com/office/drawing/2014/main" id="{E2160BEE-464C-61AC-5211-9F44F4E96723}"/>
              </a:ext>
            </a:extLst>
          </p:cNvPr>
          <p:cNvSpPr/>
          <p:nvPr/>
        </p:nvSpPr>
        <p:spPr>
          <a:xfrm>
            <a:off x="5082803" y="630247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Multiplication Sign 106">
            <a:extLst>
              <a:ext uri="{FF2B5EF4-FFF2-40B4-BE49-F238E27FC236}">
                <a16:creationId xmlns:a16="http://schemas.microsoft.com/office/drawing/2014/main" id="{996869E3-97A2-49B4-E76A-8D7B44C251AF}"/>
              </a:ext>
            </a:extLst>
          </p:cNvPr>
          <p:cNvSpPr/>
          <p:nvPr/>
        </p:nvSpPr>
        <p:spPr>
          <a:xfrm>
            <a:off x="5836214" y="300791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Multiplication Sign 107">
            <a:extLst>
              <a:ext uri="{FF2B5EF4-FFF2-40B4-BE49-F238E27FC236}">
                <a16:creationId xmlns:a16="http://schemas.microsoft.com/office/drawing/2014/main" id="{1A5BA293-8B58-D386-7649-8C576AB280F2}"/>
              </a:ext>
            </a:extLst>
          </p:cNvPr>
          <p:cNvSpPr/>
          <p:nvPr/>
        </p:nvSpPr>
        <p:spPr>
          <a:xfrm>
            <a:off x="5836213" y="337834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Multiplication Sign 108">
            <a:extLst>
              <a:ext uri="{FF2B5EF4-FFF2-40B4-BE49-F238E27FC236}">
                <a16:creationId xmlns:a16="http://schemas.microsoft.com/office/drawing/2014/main" id="{D5EB7239-BB69-BF15-6743-E92FABBDB25E}"/>
              </a:ext>
            </a:extLst>
          </p:cNvPr>
          <p:cNvSpPr/>
          <p:nvPr/>
        </p:nvSpPr>
        <p:spPr>
          <a:xfrm>
            <a:off x="5843143" y="373767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Multiplication Sign 109">
            <a:extLst>
              <a:ext uri="{FF2B5EF4-FFF2-40B4-BE49-F238E27FC236}">
                <a16:creationId xmlns:a16="http://schemas.microsoft.com/office/drawing/2014/main" id="{6EF8BE5F-431C-998E-840E-EE53FB8898A7}"/>
              </a:ext>
            </a:extLst>
          </p:cNvPr>
          <p:cNvSpPr/>
          <p:nvPr/>
        </p:nvSpPr>
        <p:spPr>
          <a:xfrm>
            <a:off x="5864005" y="408865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Multiplication Sign 110">
            <a:extLst>
              <a:ext uri="{FF2B5EF4-FFF2-40B4-BE49-F238E27FC236}">
                <a16:creationId xmlns:a16="http://schemas.microsoft.com/office/drawing/2014/main" id="{3229EE68-FC9A-0819-4DE2-0C6A0EDAF717}"/>
              </a:ext>
            </a:extLst>
          </p:cNvPr>
          <p:cNvSpPr/>
          <p:nvPr/>
        </p:nvSpPr>
        <p:spPr>
          <a:xfrm>
            <a:off x="5843142" y="446501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Multiplication Sign 115">
            <a:extLst>
              <a:ext uri="{FF2B5EF4-FFF2-40B4-BE49-F238E27FC236}">
                <a16:creationId xmlns:a16="http://schemas.microsoft.com/office/drawing/2014/main" id="{5FC11243-D3BE-DF3A-BA3E-3D4B1C6B06A0}"/>
              </a:ext>
            </a:extLst>
          </p:cNvPr>
          <p:cNvSpPr/>
          <p:nvPr/>
        </p:nvSpPr>
        <p:spPr>
          <a:xfrm>
            <a:off x="6205945" y="592177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Multiplication Sign 121">
            <a:extLst>
              <a:ext uri="{FF2B5EF4-FFF2-40B4-BE49-F238E27FC236}">
                <a16:creationId xmlns:a16="http://schemas.microsoft.com/office/drawing/2014/main" id="{48E312B1-4C82-D94A-18B3-CF88ADFEB40D}"/>
              </a:ext>
            </a:extLst>
          </p:cNvPr>
          <p:cNvSpPr/>
          <p:nvPr/>
        </p:nvSpPr>
        <p:spPr>
          <a:xfrm>
            <a:off x="6189804" y="482246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Multiplication Sign 122">
            <a:extLst>
              <a:ext uri="{FF2B5EF4-FFF2-40B4-BE49-F238E27FC236}">
                <a16:creationId xmlns:a16="http://schemas.microsoft.com/office/drawing/2014/main" id="{E194651E-E10B-A075-650A-44AE39FF6EE3}"/>
              </a:ext>
            </a:extLst>
          </p:cNvPr>
          <p:cNvSpPr/>
          <p:nvPr/>
        </p:nvSpPr>
        <p:spPr>
          <a:xfrm>
            <a:off x="6202175" y="518302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Multiplication Sign 123">
            <a:extLst>
              <a:ext uri="{FF2B5EF4-FFF2-40B4-BE49-F238E27FC236}">
                <a16:creationId xmlns:a16="http://schemas.microsoft.com/office/drawing/2014/main" id="{B62BA40B-E138-492F-C064-9FCB7F3F444E}"/>
              </a:ext>
            </a:extLst>
          </p:cNvPr>
          <p:cNvSpPr/>
          <p:nvPr/>
        </p:nvSpPr>
        <p:spPr>
          <a:xfrm>
            <a:off x="6223038" y="557231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Multiplication Sign 124">
            <a:extLst>
              <a:ext uri="{FF2B5EF4-FFF2-40B4-BE49-F238E27FC236}">
                <a16:creationId xmlns:a16="http://schemas.microsoft.com/office/drawing/2014/main" id="{59686565-542F-962E-50FD-C1394027BE23}"/>
              </a:ext>
            </a:extLst>
          </p:cNvPr>
          <p:cNvSpPr/>
          <p:nvPr/>
        </p:nvSpPr>
        <p:spPr>
          <a:xfrm>
            <a:off x="6189804" y="631259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Multiplication Sign 126">
            <a:extLst>
              <a:ext uri="{FF2B5EF4-FFF2-40B4-BE49-F238E27FC236}">
                <a16:creationId xmlns:a16="http://schemas.microsoft.com/office/drawing/2014/main" id="{CF0A09C5-40DA-5A1C-CE04-DD3ACE11BFB5}"/>
              </a:ext>
            </a:extLst>
          </p:cNvPr>
          <p:cNvSpPr/>
          <p:nvPr/>
        </p:nvSpPr>
        <p:spPr>
          <a:xfrm>
            <a:off x="6932379" y="300791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Multiplication Sign 127">
            <a:extLst>
              <a:ext uri="{FF2B5EF4-FFF2-40B4-BE49-F238E27FC236}">
                <a16:creationId xmlns:a16="http://schemas.microsoft.com/office/drawing/2014/main" id="{E616B74E-27EE-A62C-7D45-052A7A412218}"/>
              </a:ext>
            </a:extLst>
          </p:cNvPr>
          <p:cNvSpPr/>
          <p:nvPr/>
        </p:nvSpPr>
        <p:spPr>
          <a:xfrm>
            <a:off x="6932378" y="337834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Multiplication Sign 128">
            <a:extLst>
              <a:ext uri="{FF2B5EF4-FFF2-40B4-BE49-F238E27FC236}">
                <a16:creationId xmlns:a16="http://schemas.microsoft.com/office/drawing/2014/main" id="{CF5E05CA-CF43-78C0-A514-2547B73D6F42}"/>
              </a:ext>
            </a:extLst>
          </p:cNvPr>
          <p:cNvSpPr/>
          <p:nvPr/>
        </p:nvSpPr>
        <p:spPr>
          <a:xfrm>
            <a:off x="6939308" y="373767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0" name="Multiplication Sign 129">
            <a:extLst>
              <a:ext uri="{FF2B5EF4-FFF2-40B4-BE49-F238E27FC236}">
                <a16:creationId xmlns:a16="http://schemas.microsoft.com/office/drawing/2014/main" id="{0F37845A-2888-7DFF-6B45-12BCAEB37568}"/>
              </a:ext>
            </a:extLst>
          </p:cNvPr>
          <p:cNvSpPr/>
          <p:nvPr/>
        </p:nvSpPr>
        <p:spPr>
          <a:xfrm>
            <a:off x="6960170" y="408865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" name="Multiplication Sign 130">
            <a:extLst>
              <a:ext uri="{FF2B5EF4-FFF2-40B4-BE49-F238E27FC236}">
                <a16:creationId xmlns:a16="http://schemas.microsoft.com/office/drawing/2014/main" id="{C620D2F2-C13A-8F73-EF7C-530C33D273A0}"/>
              </a:ext>
            </a:extLst>
          </p:cNvPr>
          <p:cNvSpPr/>
          <p:nvPr/>
        </p:nvSpPr>
        <p:spPr>
          <a:xfrm>
            <a:off x="6939307" y="446501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6" name="Multiplication Sign 135">
            <a:extLst>
              <a:ext uri="{FF2B5EF4-FFF2-40B4-BE49-F238E27FC236}">
                <a16:creationId xmlns:a16="http://schemas.microsoft.com/office/drawing/2014/main" id="{D05E7C67-13C7-AE3D-DF38-C98289F9D583}"/>
              </a:ext>
            </a:extLst>
          </p:cNvPr>
          <p:cNvSpPr/>
          <p:nvPr/>
        </p:nvSpPr>
        <p:spPr>
          <a:xfrm>
            <a:off x="7294051" y="593109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2" name="Multiplication Sign 141">
            <a:extLst>
              <a:ext uri="{FF2B5EF4-FFF2-40B4-BE49-F238E27FC236}">
                <a16:creationId xmlns:a16="http://schemas.microsoft.com/office/drawing/2014/main" id="{FF0AC2AB-0333-51A3-864D-43882626014F}"/>
              </a:ext>
            </a:extLst>
          </p:cNvPr>
          <p:cNvSpPr/>
          <p:nvPr/>
        </p:nvSpPr>
        <p:spPr>
          <a:xfrm>
            <a:off x="7277910" y="483179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Multiplication Sign 142">
            <a:extLst>
              <a:ext uri="{FF2B5EF4-FFF2-40B4-BE49-F238E27FC236}">
                <a16:creationId xmlns:a16="http://schemas.microsoft.com/office/drawing/2014/main" id="{90CAD75A-9FFC-8D5F-2940-F79C7E67FA0E}"/>
              </a:ext>
            </a:extLst>
          </p:cNvPr>
          <p:cNvSpPr/>
          <p:nvPr/>
        </p:nvSpPr>
        <p:spPr>
          <a:xfrm>
            <a:off x="7290281" y="519234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4" name="Multiplication Sign 143">
            <a:extLst>
              <a:ext uri="{FF2B5EF4-FFF2-40B4-BE49-F238E27FC236}">
                <a16:creationId xmlns:a16="http://schemas.microsoft.com/office/drawing/2014/main" id="{A020D0AA-2B13-2F4E-6A09-A95D815D6C1F}"/>
              </a:ext>
            </a:extLst>
          </p:cNvPr>
          <p:cNvSpPr/>
          <p:nvPr/>
        </p:nvSpPr>
        <p:spPr>
          <a:xfrm>
            <a:off x="7311144" y="5581642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5" name="Multiplication Sign 144">
            <a:extLst>
              <a:ext uri="{FF2B5EF4-FFF2-40B4-BE49-F238E27FC236}">
                <a16:creationId xmlns:a16="http://schemas.microsoft.com/office/drawing/2014/main" id="{A2532C2A-E702-38B2-D574-2AD8000B07B0}"/>
              </a:ext>
            </a:extLst>
          </p:cNvPr>
          <p:cNvSpPr/>
          <p:nvPr/>
        </p:nvSpPr>
        <p:spPr>
          <a:xfrm>
            <a:off x="7277910" y="632192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35785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Independent Acquisition (DIA)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D182981-8095-B446-5730-74C7355D8213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Back to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SWATH: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3" name="Table 62">
            <a:extLst>
              <a:ext uri="{FF2B5EF4-FFF2-40B4-BE49-F238E27FC236}">
                <a16:creationId xmlns:a16="http://schemas.microsoft.com/office/drawing/2014/main" id="{8D4412DD-9C26-4973-0E76-B1A2028ACF98}"/>
              </a:ext>
            </a:extLst>
          </p:cNvPr>
          <p:cNvGraphicFramePr>
            <a:graphicFrameLocks noGrp="1"/>
          </p:cNvGraphicFramePr>
          <p:nvPr/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0000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4400" rtl="0" eaLnBrk="1" latinLnBrk="0" hangingPunct="1"/>
                      <a:endParaRPr lang="en-GB" sz="1800" kern="1200" dirty="0">
                        <a:solidFill>
                          <a:schemeClr val="dk1"/>
                        </a:solidFill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4400" rtl="0" eaLnBrk="1" latinLnBrk="0" hangingPunct="1"/>
                      <a:endParaRPr lang="en-GB" sz="1800" kern="1200" dirty="0">
                        <a:solidFill>
                          <a:schemeClr val="dk1"/>
                        </a:solidFill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043B8244-9D03-6BAE-58B5-3B51BD7E3293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D14176A2-5AC0-046E-8121-F29E8A4C9E8E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38687F0E-3B4F-80C3-1013-7286C0E27418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C68ABD22-B6BD-FD47-881E-13935D7E9350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A12E9C47-E7D8-7158-3487-FE29E703A487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Multiplication Sign 86">
            <a:extLst>
              <a:ext uri="{FF2B5EF4-FFF2-40B4-BE49-F238E27FC236}">
                <a16:creationId xmlns:a16="http://schemas.microsoft.com/office/drawing/2014/main" id="{91975B87-6F20-AD54-3BA9-9F420E1F2BB4}"/>
              </a:ext>
            </a:extLst>
          </p:cNvPr>
          <p:cNvSpPr/>
          <p:nvPr/>
        </p:nvSpPr>
        <p:spPr>
          <a:xfrm>
            <a:off x="4713164" y="300791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Multiplication Sign 87">
            <a:extLst>
              <a:ext uri="{FF2B5EF4-FFF2-40B4-BE49-F238E27FC236}">
                <a16:creationId xmlns:a16="http://schemas.microsoft.com/office/drawing/2014/main" id="{DF32BBF4-5732-19D8-573B-61D2A71D1E9A}"/>
              </a:ext>
            </a:extLst>
          </p:cNvPr>
          <p:cNvSpPr/>
          <p:nvPr/>
        </p:nvSpPr>
        <p:spPr>
          <a:xfrm>
            <a:off x="4713163" y="337834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Multiplication Sign 88">
            <a:extLst>
              <a:ext uri="{FF2B5EF4-FFF2-40B4-BE49-F238E27FC236}">
                <a16:creationId xmlns:a16="http://schemas.microsoft.com/office/drawing/2014/main" id="{DDE88A0E-C601-3150-208B-4B5D5BB505AB}"/>
              </a:ext>
            </a:extLst>
          </p:cNvPr>
          <p:cNvSpPr/>
          <p:nvPr/>
        </p:nvSpPr>
        <p:spPr>
          <a:xfrm>
            <a:off x="4720093" y="373767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Multiplication Sign 89">
            <a:extLst>
              <a:ext uri="{FF2B5EF4-FFF2-40B4-BE49-F238E27FC236}">
                <a16:creationId xmlns:a16="http://schemas.microsoft.com/office/drawing/2014/main" id="{AFB12665-3DF2-948B-0FE0-501C7DFFAD95}"/>
              </a:ext>
            </a:extLst>
          </p:cNvPr>
          <p:cNvSpPr/>
          <p:nvPr/>
        </p:nvSpPr>
        <p:spPr>
          <a:xfrm>
            <a:off x="4740955" y="408865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Multiplication Sign 90">
            <a:extLst>
              <a:ext uri="{FF2B5EF4-FFF2-40B4-BE49-F238E27FC236}">
                <a16:creationId xmlns:a16="http://schemas.microsoft.com/office/drawing/2014/main" id="{E6E008B6-ED7B-5295-C512-947FC6A14245}"/>
              </a:ext>
            </a:extLst>
          </p:cNvPr>
          <p:cNvSpPr/>
          <p:nvPr/>
        </p:nvSpPr>
        <p:spPr>
          <a:xfrm>
            <a:off x="4720092" y="446501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Multiplication Sign 95">
            <a:extLst>
              <a:ext uri="{FF2B5EF4-FFF2-40B4-BE49-F238E27FC236}">
                <a16:creationId xmlns:a16="http://schemas.microsoft.com/office/drawing/2014/main" id="{7179364E-6FC8-61AB-E57F-83878891972F}"/>
              </a:ext>
            </a:extLst>
          </p:cNvPr>
          <p:cNvSpPr/>
          <p:nvPr/>
        </p:nvSpPr>
        <p:spPr>
          <a:xfrm>
            <a:off x="5098944" y="5911654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Multiplication Sign 101">
            <a:extLst>
              <a:ext uri="{FF2B5EF4-FFF2-40B4-BE49-F238E27FC236}">
                <a16:creationId xmlns:a16="http://schemas.microsoft.com/office/drawing/2014/main" id="{060133A8-A182-D51B-25BD-A8217BBE6427}"/>
              </a:ext>
            </a:extLst>
          </p:cNvPr>
          <p:cNvSpPr/>
          <p:nvPr/>
        </p:nvSpPr>
        <p:spPr>
          <a:xfrm>
            <a:off x="5082803" y="481234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Multiplication Sign 102">
            <a:extLst>
              <a:ext uri="{FF2B5EF4-FFF2-40B4-BE49-F238E27FC236}">
                <a16:creationId xmlns:a16="http://schemas.microsoft.com/office/drawing/2014/main" id="{AD588960-B5FE-4849-F0EE-089F666A6291}"/>
              </a:ext>
            </a:extLst>
          </p:cNvPr>
          <p:cNvSpPr/>
          <p:nvPr/>
        </p:nvSpPr>
        <p:spPr>
          <a:xfrm>
            <a:off x="5095174" y="5172902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Multiplication Sign 103">
            <a:extLst>
              <a:ext uri="{FF2B5EF4-FFF2-40B4-BE49-F238E27FC236}">
                <a16:creationId xmlns:a16="http://schemas.microsoft.com/office/drawing/2014/main" id="{7BF0B4B7-69EC-6957-398B-A698919D6ADC}"/>
              </a:ext>
            </a:extLst>
          </p:cNvPr>
          <p:cNvSpPr/>
          <p:nvPr/>
        </p:nvSpPr>
        <p:spPr>
          <a:xfrm>
            <a:off x="5116037" y="5562199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Multiplication Sign 104">
            <a:extLst>
              <a:ext uri="{FF2B5EF4-FFF2-40B4-BE49-F238E27FC236}">
                <a16:creationId xmlns:a16="http://schemas.microsoft.com/office/drawing/2014/main" id="{E2160BEE-464C-61AC-5211-9F44F4E96723}"/>
              </a:ext>
            </a:extLst>
          </p:cNvPr>
          <p:cNvSpPr/>
          <p:nvPr/>
        </p:nvSpPr>
        <p:spPr>
          <a:xfrm>
            <a:off x="5082803" y="630247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Multiplication Sign 106">
            <a:extLst>
              <a:ext uri="{FF2B5EF4-FFF2-40B4-BE49-F238E27FC236}">
                <a16:creationId xmlns:a16="http://schemas.microsoft.com/office/drawing/2014/main" id="{996869E3-97A2-49B4-E76A-8D7B44C251AF}"/>
              </a:ext>
            </a:extLst>
          </p:cNvPr>
          <p:cNvSpPr/>
          <p:nvPr/>
        </p:nvSpPr>
        <p:spPr>
          <a:xfrm>
            <a:off x="5836214" y="300791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Multiplication Sign 107">
            <a:extLst>
              <a:ext uri="{FF2B5EF4-FFF2-40B4-BE49-F238E27FC236}">
                <a16:creationId xmlns:a16="http://schemas.microsoft.com/office/drawing/2014/main" id="{1A5BA293-8B58-D386-7649-8C576AB280F2}"/>
              </a:ext>
            </a:extLst>
          </p:cNvPr>
          <p:cNvSpPr/>
          <p:nvPr/>
        </p:nvSpPr>
        <p:spPr>
          <a:xfrm>
            <a:off x="5836213" y="337834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Multiplication Sign 108">
            <a:extLst>
              <a:ext uri="{FF2B5EF4-FFF2-40B4-BE49-F238E27FC236}">
                <a16:creationId xmlns:a16="http://schemas.microsoft.com/office/drawing/2014/main" id="{D5EB7239-BB69-BF15-6743-E92FABBDB25E}"/>
              </a:ext>
            </a:extLst>
          </p:cNvPr>
          <p:cNvSpPr/>
          <p:nvPr/>
        </p:nvSpPr>
        <p:spPr>
          <a:xfrm>
            <a:off x="5843143" y="373767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Multiplication Sign 109">
            <a:extLst>
              <a:ext uri="{FF2B5EF4-FFF2-40B4-BE49-F238E27FC236}">
                <a16:creationId xmlns:a16="http://schemas.microsoft.com/office/drawing/2014/main" id="{6EF8BE5F-431C-998E-840E-EE53FB8898A7}"/>
              </a:ext>
            </a:extLst>
          </p:cNvPr>
          <p:cNvSpPr/>
          <p:nvPr/>
        </p:nvSpPr>
        <p:spPr>
          <a:xfrm>
            <a:off x="5864005" y="408865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Multiplication Sign 110">
            <a:extLst>
              <a:ext uri="{FF2B5EF4-FFF2-40B4-BE49-F238E27FC236}">
                <a16:creationId xmlns:a16="http://schemas.microsoft.com/office/drawing/2014/main" id="{3229EE68-FC9A-0819-4DE2-0C6A0EDAF717}"/>
              </a:ext>
            </a:extLst>
          </p:cNvPr>
          <p:cNvSpPr/>
          <p:nvPr/>
        </p:nvSpPr>
        <p:spPr>
          <a:xfrm>
            <a:off x="5843142" y="446501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Multiplication Sign 115">
            <a:extLst>
              <a:ext uri="{FF2B5EF4-FFF2-40B4-BE49-F238E27FC236}">
                <a16:creationId xmlns:a16="http://schemas.microsoft.com/office/drawing/2014/main" id="{5FC11243-D3BE-DF3A-BA3E-3D4B1C6B06A0}"/>
              </a:ext>
            </a:extLst>
          </p:cNvPr>
          <p:cNvSpPr/>
          <p:nvPr/>
        </p:nvSpPr>
        <p:spPr>
          <a:xfrm>
            <a:off x="6205945" y="592177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Multiplication Sign 121">
            <a:extLst>
              <a:ext uri="{FF2B5EF4-FFF2-40B4-BE49-F238E27FC236}">
                <a16:creationId xmlns:a16="http://schemas.microsoft.com/office/drawing/2014/main" id="{48E312B1-4C82-D94A-18B3-CF88ADFEB40D}"/>
              </a:ext>
            </a:extLst>
          </p:cNvPr>
          <p:cNvSpPr/>
          <p:nvPr/>
        </p:nvSpPr>
        <p:spPr>
          <a:xfrm>
            <a:off x="6189804" y="482246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Multiplication Sign 122">
            <a:extLst>
              <a:ext uri="{FF2B5EF4-FFF2-40B4-BE49-F238E27FC236}">
                <a16:creationId xmlns:a16="http://schemas.microsoft.com/office/drawing/2014/main" id="{E194651E-E10B-A075-650A-44AE39FF6EE3}"/>
              </a:ext>
            </a:extLst>
          </p:cNvPr>
          <p:cNvSpPr/>
          <p:nvPr/>
        </p:nvSpPr>
        <p:spPr>
          <a:xfrm>
            <a:off x="6202175" y="518302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Multiplication Sign 123">
            <a:extLst>
              <a:ext uri="{FF2B5EF4-FFF2-40B4-BE49-F238E27FC236}">
                <a16:creationId xmlns:a16="http://schemas.microsoft.com/office/drawing/2014/main" id="{B62BA40B-E138-492F-C064-9FCB7F3F444E}"/>
              </a:ext>
            </a:extLst>
          </p:cNvPr>
          <p:cNvSpPr/>
          <p:nvPr/>
        </p:nvSpPr>
        <p:spPr>
          <a:xfrm>
            <a:off x="6223038" y="557231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Multiplication Sign 124">
            <a:extLst>
              <a:ext uri="{FF2B5EF4-FFF2-40B4-BE49-F238E27FC236}">
                <a16:creationId xmlns:a16="http://schemas.microsoft.com/office/drawing/2014/main" id="{59686565-542F-962E-50FD-C1394027BE23}"/>
              </a:ext>
            </a:extLst>
          </p:cNvPr>
          <p:cNvSpPr/>
          <p:nvPr/>
        </p:nvSpPr>
        <p:spPr>
          <a:xfrm>
            <a:off x="6189804" y="631259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Multiplication Sign 126">
            <a:extLst>
              <a:ext uri="{FF2B5EF4-FFF2-40B4-BE49-F238E27FC236}">
                <a16:creationId xmlns:a16="http://schemas.microsoft.com/office/drawing/2014/main" id="{CF0A09C5-40DA-5A1C-CE04-DD3ACE11BFB5}"/>
              </a:ext>
            </a:extLst>
          </p:cNvPr>
          <p:cNvSpPr/>
          <p:nvPr/>
        </p:nvSpPr>
        <p:spPr>
          <a:xfrm>
            <a:off x="6932379" y="300791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Multiplication Sign 127">
            <a:extLst>
              <a:ext uri="{FF2B5EF4-FFF2-40B4-BE49-F238E27FC236}">
                <a16:creationId xmlns:a16="http://schemas.microsoft.com/office/drawing/2014/main" id="{E616B74E-27EE-A62C-7D45-052A7A412218}"/>
              </a:ext>
            </a:extLst>
          </p:cNvPr>
          <p:cNvSpPr/>
          <p:nvPr/>
        </p:nvSpPr>
        <p:spPr>
          <a:xfrm>
            <a:off x="6932378" y="337834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Multiplication Sign 128">
            <a:extLst>
              <a:ext uri="{FF2B5EF4-FFF2-40B4-BE49-F238E27FC236}">
                <a16:creationId xmlns:a16="http://schemas.microsoft.com/office/drawing/2014/main" id="{CF5E05CA-CF43-78C0-A514-2547B73D6F42}"/>
              </a:ext>
            </a:extLst>
          </p:cNvPr>
          <p:cNvSpPr/>
          <p:nvPr/>
        </p:nvSpPr>
        <p:spPr>
          <a:xfrm>
            <a:off x="6939308" y="373767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0" name="Multiplication Sign 129">
            <a:extLst>
              <a:ext uri="{FF2B5EF4-FFF2-40B4-BE49-F238E27FC236}">
                <a16:creationId xmlns:a16="http://schemas.microsoft.com/office/drawing/2014/main" id="{0F37845A-2888-7DFF-6B45-12BCAEB37568}"/>
              </a:ext>
            </a:extLst>
          </p:cNvPr>
          <p:cNvSpPr/>
          <p:nvPr/>
        </p:nvSpPr>
        <p:spPr>
          <a:xfrm>
            <a:off x="6960170" y="408865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" name="Multiplication Sign 130">
            <a:extLst>
              <a:ext uri="{FF2B5EF4-FFF2-40B4-BE49-F238E27FC236}">
                <a16:creationId xmlns:a16="http://schemas.microsoft.com/office/drawing/2014/main" id="{C620D2F2-C13A-8F73-EF7C-530C33D273A0}"/>
              </a:ext>
            </a:extLst>
          </p:cNvPr>
          <p:cNvSpPr/>
          <p:nvPr/>
        </p:nvSpPr>
        <p:spPr>
          <a:xfrm>
            <a:off x="6939307" y="446501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6" name="Multiplication Sign 135">
            <a:extLst>
              <a:ext uri="{FF2B5EF4-FFF2-40B4-BE49-F238E27FC236}">
                <a16:creationId xmlns:a16="http://schemas.microsoft.com/office/drawing/2014/main" id="{D05E7C67-13C7-AE3D-DF38-C98289F9D583}"/>
              </a:ext>
            </a:extLst>
          </p:cNvPr>
          <p:cNvSpPr/>
          <p:nvPr/>
        </p:nvSpPr>
        <p:spPr>
          <a:xfrm>
            <a:off x="7294051" y="593109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2" name="Multiplication Sign 141">
            <a:extLst>
              <a:ext uri="{FF2B5EF4-FFF2-40B4-BE49-F238E27FC236}">
                <a16:creationId xmlns:a16="http://schemas.microsoft.com/office/drawing/2014/main" id="{FF0AC2AB-0333-51A3-864D-43882626014F}"/>
              </a:ext>
            </a:extLst>
          </p:cNvPr>
          <p:cNvSpPr/>
          <p:nvPr/>
        </p:nvSpPr>
        <p:spPr>
          <a:xfrm>
            <a:off x="7277910" y="483179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Multiplication Sign 142">
            <a:extLst>
              <a:ext uri="{FF2B5EF4-FFF2-40B4-BE49-F238E27FC236}">
                <a16:creationId xmlns:a16="http://schemas.microsoft.com/office/drawing/2014/main" id="{90CAD75A-9FFC-8D5F-2940-F79C7E67FA0E}"/>
              </a:ext>
            </a:extLst>
          </p:cNvPr>
          <p:cNvSpPr/>
          <p:nvPr/>
        </p:nvSpPr>
        <p:spPr>
          <a:xfrm>
            <a:off x="7290281" y="519234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4" name="Multiplication Sign 143">
            <a:extLst>
              <a:ext uri="{FF2B5EF4-FFF2-40B4-BE49-F238E27FC236}">
                <a16:creationId xmlns:a16="http://schemas.microsoft.com/office/drawing/2014/main" id="{A020D0AA-2B13-2F4E-6A09-A95D815D6C1F}"/>
              </a:ext>
            </a:extLst>
          </p:cNvPr>
          <p:cNvSpPr/>
          <p:nvPr/>
        </p:nvSpPr>
        <p:spPr>
          <a:xfrm>
            <a:off x="7311144" y="5581642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5" name="Multiplication Sign 144">
            <a:extLst>
              <a:ext uri="{FF2B5EF4-FFF2-40B4-BE49-F238E27FC236}">
                <a16:creationId xmlns:a16="http://schemas.microsoft.com/office/drawing/2014/main" id="{A2532C2A-E702-38B2-D574-2AD8000B07B0}"/>
              </a:ext>
            </a:extLst>
          </p:cNvPr>
          <p:cNvSpPr/>
          <p:nvPr/>
        </p:nvSpPr>
        <p:spPr>
          <a:xfrm>
            <a:off x="7277910" y="632192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45A89EC-4F1B-0E00-3383-539A90E8E862}"/>
              </a:ext>
            </a:extLst>
          </p:cNvPr>
          <p:cNvGrpSpPr/>
          <p:nvPr/>
        </p:nvGrpSpPr>
        <p:grpSpPr>
          <a:xfrm>
            <a:off x="179141" y="3065369"/>
            <a:ext cx="2626385" cy="3040417"/>
            <a:chOff x="7512229" y="3411175"/>
            <a:chExt cx="2626385" cy="3040417"/>
          </a:xfrm>
        </p:grpSpPr>
        <p:sp>
          <p:nvSpPr>
            <p:cNvPr id="9" name="Google Shape;66;p14">
              <a:extLst>
                <a:ext uri="{FF2B5EF4-FFF2-40B4-BE49-F238E27FC236}">
                  <a16:creationId xmlns:a16="http://schemas.microsoft.com/office/drawing/2014/main" id="{B8E01782-09AD-9437-CF57-86CE658BAA35}"/>
                </a:ext>
              </a:extLst>
            </p:cNvPr>
            <p:cNvSpPr/>
            <p:nvPr/>
          </p:nvSpPr>
          <p:spPr>
            <a:xfrm>
              <a:off x="7548360" y="3411175"/>
              <a:ext cx="2590226" cy="3040417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" name="Google Shape;67;p14">
              <a:extLst>
                <a:ext uri="{FF2B5EF4-FFF2-40B4-BE49-F238E27FC236}">
                  <a16:creationId xmlns:a16="http://schemas.microsoft.com/office/drawing/2014/main" id="{4BE3A5EA-3C83-1B7F-2546-B2E531F13147}"/>
                </a:ext>
              </a:extLst>
            </p:cNvPr>
            <p:cNvCxnSpPr/>
            <p:nvPr/>
          </p:nvCxnSpPr>
          <p:spPr>
            <a:xfrm flipH="1">
              <a:off x="8077279" y="3999399"/>
              <a:ext cx="11989" cy="1556409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68;p14">
              <a:extLst>
                <a:ext uri="{FF2B5EF4-FFF2-40B4-BE49-F238E27FC236}">
                  <a16:creationId xmlns:a16="http://schemas.microsoft.com/office/drawing/2014/main" id="{2C547D66-9C9D-B74D-E93D-3F195BC1AA75}"/>
                </a:ext>
              </a:extLst>
            </p:cNvPr>
            <p:cNvCxnSpPr/>
            <p:nvPr/>
          </p:nvCxnSpPr>
          <p:spPr>
            <a:xfrm>
              <a:off x="8065234" y="5555848"/>
              <a:ext cx="1899210" cy="14557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69;p14">
              <a:extLst>
                <a:ext uri="{FF2B5EF4-FFF2-40B4-BE49-F238E27FC236}">
                  <a16:creationId xmlns:a16="http://schemas.microsoft.com/office/drawing/2014/main" id="{C34B82B4-D7BD-3F80-0E4A-19548F568304}"/>
                </a:ext>
              </a:extLst>
            </p:cNvPr>
            <p:cNvCxnSpPr/>
            <p:nvPr/>
          </p:nvCxnSpPr>
          <p:spPr>
            <a:xfrm>
              <a:off x="8329680" y="4872179"/>
              <a:ext cx="0" cy="683778"/>
            </a:xfrm>
            <a:prstGeom prst="straightConnector1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70;p14">
              <a:extLst>
                <a:ext uri="{FF2B5EF4-FFF2-40B4-BE49-F238E27FC236}">
                  <a16:creationId xmlns:a16="http://schemas.microsoft.com/office/drawing/2014/main" id="{D7FF882A-9934-6172-0084-2F4822948B69}"/>
                </a:ext>
              </a:extLst>
            </p:cNvPr>
            <p:cNvCxnSpPr/>
            <p:nvPr/>
          </p:nvCxnSpPr>
          <p:spPr>
            <a:xfrm>
              <a:off x="8702356" y="4493956"/>
              <a:ext cx="0" cy="1076423"/>
            </a:xfrm>
            <a:prstGeom prst="straightConnector1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71;p14">
              <a:extLst>
                <a:ext uri="{FF2B5EF4-FFF2-40B4-BE49-F238E27FC236}">
                  <a16:creationId xmlns:a16="http://schemas.microsoft.com/office/drawing/2014/main" id="{A1ECEED6-6C74-068A-C75C-5139E450F6DF}"/>
                </a:ext>
              </a:extLst>
            </p:cNvPr>
            <p:cNvCxnSpPr/>
            <p:nvPr/>
          </p:nvCxnSpPr>
          <p:spPr>
            <a:xfrm>
              <a:off x="9315334" y="4857636"/>
              <a:ext cx="0" cy="698334"/>
            </a:xfrm>
            <a:prstGeom prst="straightConnector1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" name="Google Shape;74;p14">
              <a:extLst>
                <a:ext uri="{FF2B5EF4-FFF2-40B4-BE49-F238E27FC236}">
                  <a16:creationId xmlns:a16="http://schemas.microsoft.com/office/drawing/2014/main" id="{C97CE80F-F6FA-E535-4D61-02F83CCF804B}"/>
                </a:ext>
              </a:extLst>
            </p:cNvPr>
            <p:cNvSpPr txBox="1"/>
            <p:nvPr/>
          </p:nvSpPr>
          <p:spPr>
            <a:xfrm>
              <a:off x="7891065" y="5686791"/>
              <a:ext cx="2247549" cy="546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Mass (per unit charge)</a:t>
              </a:r>
              <a:endParaRPr sz="1600" dirty="0"/>
            </a:p>
          </p:txBody>
        </p:sp>
        <p:sp>
          <p:nvSpPr>
            <p:cNvPr id="18" name="Google Shape;73;p14">
              <a:extLst>
                <a:ext uri="{FF2B5EF4-FFF2-40B4-BE49-F238E27FC236}">
                  <a16:creationId xmlns:a16="http://schemas.microsoft.com/office/drawing/2014/main" id="{83F62B45-ADC7-25F3-EE3C-352C3CC7946F}"/>
                </a:ext>
              </a:extLst>
            </p:cNvPr>
            <p:cNvSpPr txBox="1"/>
            <p:nvPr/>
          </p:nvSpPr>
          <p:spPr>
            <a:xfrm rot="16200000">
              <a:off x="6494191" y="4639969"/>
              <a:ext cx="2487649" cy="4515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Intensity (how much)</a:t>
              </a:r>
              <a:endParaRPr sz="1600" dirty="0"/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A6C7EF8-BFEC-0A16-D61C-64B5050888EC}"/>
              </a:ext>
            </a:extLst>
          </p:cNvPr>
          <p:cNvCxnSpPr>
            <a:cxnSpLocks/>
          </p:cNvCxnSpPr>
          <p:nvPr/>
        </p:nvCxnSpPr>
        <p:spPr>
          <a:xfrm flipH="1">
            <a:off x="1461655" y="3539836"/>
            <a:ext cx="3138579" cy="67194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894492-7888-9235-4048-30402192B4DE}"/>
              </a:ext>
            </a:extLst>
          </p:cNvPr>
          <p:cNvCxnSpPr>
            <a:cxnSpLocks/>
          </p:cNvCxnSpPr>
          <p:nvPr/>
        </p:nvCxnSpPr>
        <p:spPr>
          <a:xfrm flipH="1">
            <a:off x="1030252" y="4637508"/>
            <a:ext cx="3535606" cy="2691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5A1183-6B9E-1852-F7FE-F35DC9287547}"/>
              </a:ext>
            </a:extLst>
          </p:cNvPr>
          <p:cNvCxnSpPr>
            <a:cxnSpLocks/>
          </p:cNvCxnSpPr>
          <p:nvPr/>
        </p:nvCxnSpPr>
        <p:spPr>
          <a:xfrm flipH="1">
            <a:off x="2023366" y="4755046"/>
            <a:ext cx="2512947" cy="24492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A9E607E-2EF4-A04D-3CCF-CC237FFEDEF1}"/>
              </a:ext>
            </a:extLst>
          </p:cNvPr>
          <p:cNvSpPr txBox="1">
            <a:spLocks/>
          </p:cNvSpPr>
          <p:nvPr/>
        </p:nvSpPr>
        <p:spPr>
          <a:xfrm rot="19869647">
            <a:off x="1134037" y="2570873"/>
            <a:ext cx="3568151" cy="67121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idea which metabolite</a:t>
            </a:r>
            <a:r>
              <a:rPr kumimoji="0" lang="en-GB" sz="2400" b="0" i="1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fragments relate to</a:t>
            </a:r>
            <a:endParaRPr kumimoji="0" lang="en-GB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9759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Get your hours back with Chat GPT.">
            <a:extLst>
              <a:ext uri="{FF2B5EF4-FFF2-40B4-BE49-F238E27FC236}">
                <a16:creationId xmlns:a16="http://schemas.microsoft.com/office/drawing/2014/main" id="{91D80C12-06FD-FC12-FB16-E167C1C3D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684" y="2601875"/>
            <a:ext cx="4188823" cy="235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do we mean by AI?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This seems like a simple question, but what is AI?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AI can be a lot of things, but the main thing we think of is Neural Networks</a:t>
            </a:r>
          </a:p>
        </p:txBody>
      </p:sp>
      <p:pic>
        <p:nvPicPr>
          <p:cNvPr id="1026" name="Picture 2" descr="Terminator: Here's How Much Each Model Weighs">
            <a:extLst>
              <a:ext uri="{FF2B5EF4-FFF2-40B4-BE49-F238E27FC236}">
                <a16:creationId xmlns:a16="http://schemas.microsoft.com/office/drawing/2014/main" id="{B437F583-E606-98C4-01FA-E82E4747A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397" y="4958088"/>
            <a:ext cx="3194574" cy="159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uilding A Deep Learning Model using Keras | by Jaz Allibhai | Towards Data  Science">
            <a:extLst>
              <a:ext uri="{FF2B5EF4-FFF2-40B4-BE49-F238E27FC236}">
                <a16:creationId xmlns:a16="http://schemas.microsoft.com/office/drawing/2014/main" id="{27B092C9-9AB0-76A2-E549-19171EC28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132" y="4859624"/>
            <a:ext cx="3496926" cy="180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5226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Data Independent Acquisition (DIA)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D182981-8095-B446-5730-74C7355D8213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Back to Battleships…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SWATH: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3" name="Table 62">
            <a:extLst>
              <a:ext uri="{FF2B5EF4-FFF2-40B4-BE49-F238E27FC236}">
                <a16:creationId xmlns:a16="http://schemas.microsoft.com/office/drawing/2014/main" id="{8D4412DD-9C26-4973-0E76-B1A2028ACF98}"/>
              </a:ext>
            </a:extLst>
          </p:cNvPr>
          <p:cNvGraphicFramePr>
            <a:graphicFrameLocks noGrp="1"/>
          </p:cNvGraphicFramePr>
          <p:nvPr/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0000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4400" rtl="0" eaLnBrk="1" latinLnBrk="0" hangingPunct="1"/>
                      <a:endParaRPr lang="en-GB" sz="1800" kern="1200" dirty="0">
                        <a:solidFill>
                          <a:schemeClr val="dk1"/>
                        </a:solidFill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4400" rtl="0" eaLnBrk="1" latinLnBrk="0" hangingPunct="1"/>
                      <a:endParaRPr lang="en-GB" sz="1800" kern="1200" dirty="0">
                        <a:solidFill>
                          <a:schemeClr val="dk1"/>
                        </a:solidFill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043B8244-9D03-6BAE-58B5-3B51BD7E3293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D14176A2-5AC0-046E-8121-F29E8A4C9E8E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38687F0E-3B4F-80C3-1013-7286C0E27418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C68ABD22-B6BD-FD47-881E-13935D7E9350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A12E9C47-E7D8-7158-3487-FE29E703A487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Multiplication Sign 86">
            <a:extLst>
              <a:ext uri="{FF2B5EF4-FFF2-40B4-BE49-F238E27FC236}">
                <a16:creationId xmlns:a16="http://schemas.microsoft.com/office/drawing/2014/main" id="{91975B87-6F20-AD54-3BA9-9F420E1F2BB4}"/>
              </a:ext>
            </a:extLst>
          </p:cNvPr>
          <p:cNvSpPr/>
          <p:nvPr/>
        </p:nvSpPr>
        <p:spPr>
          <a:xfrm>
            <a:off x="4713164" y="300791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Multiplication Sign 87">
            <a:extLst>
              <a:ext uri="{FF2B5EF4-FFF2-40B4-BE49-F238E27FC236}">
                <a16:creationId xmlns:a16="http://schemas.microsoft.com/office/drawing/2014/main" id="{DF32BBF4-5732-19D8-573B-61D2A71D1E9A}"/>
              </a:ext>
            </a:extLst>
          </p:cNvPr>
          <p:cNvSpPr/>
          <p:nvPr/>
        </p:nvSpPr>
        <p:spPr>
          <a:xfrm>
            <a:off x="4713163" y="337834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Multiplication Sign 88">
            <a:extLst>
              <a:ext uri="{FF2B5EF4-FFF2-40B4-BE49-F238E27FC236}">
                <a16:creationId xmlns:a16="http://schemas.microsoft.com/office/drawing/2014/main" id="{DDE88A0E-C601-3150-208B-4B5D5BB505AB}"/>
              </a:ext>
            </a:extLst>
          </p:cNvPr>
          <p:cNvSpPr/>
          <p:nvPr/>
        </p:nvSpPr>
        <p:spPr>
          <a:xfrm>
            <a:off x="4720093" y="373767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Multiplication Sign 89">
            <a:extLst>
              <a:ext uri="{FF2B5EF4-FFF2-40B4-BE49-F238E27FC236}">
                <a16:creationId xmlns:a16="http://schemas.microsoft.com/office/drawing/2014/main" id="{AFB12665-3DF2-948B-0FE0-501C7DFFAD95}"/>
              </a:ext>
            </a:extLst>
          </p:cNvPr>
          <p:cNvSpPr/>
          <p:nvPr/>
        </p:nvSpPr>
        <p:spPr>
          <a:xfrm>
            <a:off x="4740955" y="408865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Multiplication Sign 90">
            <a:extLst>
              <a:ext uri="{FF2B5EF4-FFF2-40B4-BE49-F238E27FC236}">
                <a16:creationId xmlns:a16="http://schemas.microsoft.com/office/drawing/2014/main" id="{E6E008B6-ED7B-5295-C512-947FC6A14245}"/>
              </a:ext>
            </a:extLst>
          </p:cNvPr>
          <p:cNvSpPr/>
          <p:nvPr/>
        </p:nvSpPr>
        <p:spPr>
          <a:xfrm>
            <a:off x="4720092" y="446501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Multiplication Sign 95">
            <a:extLst>
              <a:ext uri="{FF2B5EF4-FFF2-40B4-BE49-F238E27FC236}">
                <a16:creationId xmlns:a16="http://schemas.microsoft.com/office/drawing/2014/main" id="{7179364E-6FC8-61AB-E57F-83878891972F}"/>
              </a:ext>
            </a:extLst>
          </p:cNvPr>
          <p:cNvSpPr/>
          <p:nvPr/>
        </p:nvSpPr>
        <p:spPr>
          <a:xfrm>
            <a:off x="5098944" y="5911654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Multiplication Sign 101">
            <a:extLst>
              <a:ext uri="{FF2B5EF4-FFF2-40B4-BE49-F238E27FC236}">
                <a16:creationId xmlns:a16="http://schemas.microsoft.com/office/drawing/2014/main" id="{060133A8-A182-D51B-25BD-A8217BBE6427}"/>
              </a:ext>
            </a:extLst>
          </p:cNvPr>
          <p:cNvSpPr/>
          <p:nvPr/>
        </p:nvSpPr>
        <p:spPr>
          <a:xfrm>
            <a:off x="5082803" y="481234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Multiplication Sign 102">
            <a:extLst>
              <a:ext uri="{FF2B5EF4-FFF2-40B4-BE49-F238E27FC236}">
                <a16:creationId xmlns:a16="http://schemas.microsoft.com/office/drawing/2014/main" id="{AD588960-B5FE-4849-F0EE-089F666A6291}"/>
              </a:ext>
            </a:extLst>
          </p:cNvPr>
          <p:cNvSpPr/>
          <p:nvPr/>
        </p:nvSpPr>
        <p:spPr>
          <a:xfrm>
            <a:off x="5095174" y="5172902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Multiplication Sign 103">
            <a:extLst>
              <a:ext uri="{FF2B5EF4-FFF2-40B4-BE49-F238E27FC236}">
                <a16:creationId xmlns:a16="http://schemas.microsoft.com/office/drawing/2014/main" id="{7BF0B4B7-69EC-6957-398B-A698919D6ADC}"/>
              </a:ext>
            </a:extLst>
          </p:cNvPr>
          <p:cNvSpPr/>
          <p:nvPr/>
        </p:nvSpPr>
        <p:spPr>
          <a:xfrm>
            <a:off x="5116037" y="5562199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Multiplication Sign 104">
            <a:extLst>
              <a:ext uri="{FF2B5EF4-FFF2-40B4-BE49-F238E27FC236}">
                <a16:creationId xmlns:a16="http://schemas.microsoft.com/office/drawing/2014/main" id="{E2160BEE-464C-61AC-5211-9F44F4E96723}"/>
              </a:ext>
            </a:extLst>
          </p:cNvPr>
          <p:cNvSpPr/>
          <p:nvPr/>
        </p:nvSpPr>
        <p:spPr>
          <a:xfrm>
            <a:off x="5082803" y="630247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Multiplication Sign 106">
            <a:extLst>
              <a:ext uri="{FF2B5EF4-FFF2-40B4-BE49-F238E27FC236}">
                <a16:creationId xmlns:a16="http://schemas.microsoft.com/office/drawing/2014/main" id="{996869E3-97A2-49B4-E76A-8D7B44C251AF}"/>
              </a:ext>
            </a:extLst>
          </p:cNvPr>
          <p:cNvSpPr/>
          <p:nvPr/>
        </p:nvSpPr>
        <p:spPr>
          <a:xfrm>
            <a:off x="5836214" y="300791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Multiplication Sign 107">
            <a:extLst>
              <a:ext uri="{FF2B5EF4-FFF2-40B4-BE49-F238E27FC236}">
                <a16:creationId xmlns:a16="http://schemas.microsoft.com/office/drawing/2014/main" id="{1A5BA293-8B58-D386-7649-8C576AB280F2}"/>
              </a:ext>
            </a:extLst>
          </p:cNvPr>
          <p:cNvSpPr/>
          <p:nvPr/>
        </p:nvSpPr>
        <p:spPr>
          <a:xfrm>
            <a:off x="5836213" y="337834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Multiplication Sign 108">
            <a:extLst>
              <a:ext uri="{FF2B5EF4-FFF2-40B4-BE49-F238E27FC236}">
                <a16:creationId xmlns:a16="http://schemas.microsoft.com/office/drawing/2014/main" id="{D5EB7239-BB69-BF15-6743-E92FABBDB25E}"/>
              </a:ext>
            </a:extLst>
          </p:cNvPr>
          <p:cNvSpPr/>
          <p:nvPr/>
        </p:nvSpPr>
        <p:spPr>
          <a:xfrm>
            <a:off x="5843143" y="373767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Multiplication Sign 109">
            <a:extLst>
              <a:ext uri="{FF2B5EF4-FFF2-40B4-BE49-F238E27FC236}">
                <a16:creationId xmlns:a16="http://schemas.microsoft.com/office/drawing/2014/main" id="{6EF8BE5F-431C-998E-840E-EE53FB8898A7}"/>
              </a:ext>
            </a:extLst>
          </p:cNvPr>
          <p:cNvSpPr/>
          <p:nvPr/>
        </p:nvSpPr>
        <p:spPr>
          <a:xfrm>
            <a:off x="5864005" y="408865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Multiplication Sign 110">
            <a:extLst>
              <a:ext uri="{FF2B5EF4-FFF2-40B4-BE49-F238E27FC236}">
                <a16:creationId xmlns:a16="http://schemas.microsoft.com/office/drawing/2014/main" id="{3229EE68-FC9A-0819-4DE2-0C6A0EDAF717}"/>
              </a:ext>
            </a:extLst>
          </p:cNvPr>
          <p:cNvSpPr/>
          <p:nvPr/>
        </p:nvSpPr>
        <p:spPr>
          <a:xfrm>
            <a:off x="5843142" y="446501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Multiplication Sign 115">
            <a:extLst>
              <a:ext uri="{FF2B5EF4-FFF2-40B4-BE49-F238E27FC236}">
                <a16:creationId xmlns:a16="http://schemas.microsoft.com/office/drawing/2014/main" id="{5FC11243-D3BE-DF3A-BA3E-3D4B1C6B06A0}"/>
              </a:ext>
            </a:extLst>
          </p:cNvPr>
          <p:cNvSpPr/>
          <p:nvPr/>
        </p:nvSpPr>
        <p:spPr>
          <a:xfrm>
            <a:off x="6205945" y="592177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Multiplication Sign 121">
            <a:extLst>
              <a:ext uri="{FF2B5EF4-FFF2-40B4-BE49-F238E27FC236}">
                <a16:creationId xmlns:a16="http://schemas.microsoft.com/office/drawing/2014/main" id="{48E312B1-4C82-D94A-18B3-CF88ADFEB40D}"/>
              </a:ext>
            </a:extLst>
          </p:cNvPr>
          <p:cNvSpPr/>
          <p:nvPr/>
        </p:nvSpPr>
        <p:spPr>
          <a:xfrm>
            <a:off x="6189804" y="482246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Multiplication Sign 122">
            <a:extLst>
              <a:ext uri="{FF2B5EF4-FFF2-40B4-BE49-F238E27FC236}">
                <a16:creationId xmlns:a16="http://schemas.microsoft.com/office/drawing/2014/main" id="{E194651E-E10B-A075-650A-44AE39FF6EE3}"/>
              </a:ext>
            </a:extLst>
          </p:cNvPr>
          <p:cNvSpPr/>
          <p:nvPr/>
        </p:nvSpPr>
        <p:spPr>
          <a:xfrm>
            <a:off x="6202175" y="518302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Multiplication Sign 123">
            <a:extLst>
              <a:ext uri="{FF2B5EF4-FFF2-40B4-BE49-F238E27FC236}">
                <a16:creationId xmlns:a16="http://schemas.microsoft.com/office/drawing/2014/main" id="{B62BA40B-E138-492F-C064-9FCB7F3F444E}"/>
              </a:ext>
            </a:extLst>
          </p:cNvPr>
          <p:cNvSpPr/>
          <p:nvPr/>
        </p:nvSpPr>
        <p:spPr>
          <a:xfrm>
            <a:off x="6223038" y="5572318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Multiplication Sign 124">
            <a:extLst>
              <a:ext uri="{FF2B5EF4-FFF2-40B4-BE49-F238E27FC236}">
                <a16:creationId xmlns:a16="http://schemas.microsoft.com/office/drawing/2014/main" id="{59686565-542F-962E-50FD-C1394027BE23}"/>
              </a:ext>
            </a:extLst>
          </p:cNvPr>
          <p:cNvSpPr/>
          <p:nvPr/>
        </p:nvSpPr>
        <p:spPr>
          <a:xfrm>
            <a:off x="6189804" y="631259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Multiplication Sign 126">
            <a:extLst>
              <a:ext uri="{FF2B5EF4-FFF2-40B4-BE49-F238E27FC236}">
                <a16:creationId xmlns:a16="http://schemas.microsoft.com/office/drawing/2014/main" id="{CF0A09C5-40DA-5A1C-CE04-DD3ACE11BFB5}"/>
              </a:ext>
            </a:extLst>
          </p:cNvPr>
          <p:cNvSpPr/>
          <p:nvPr/>
        </p:nvSpPr>
        <p:spPr>
          <a:xfrm>
            <a:off x="6932379" y="300791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Multiplication Sign 127">
            <a:extLst>
              <a:ext uri="{FF2B5EF4-FFF2-40B4-BE49-F238E27FC236}">
                <a16:creationId xmlns:a16="http://schemas.microsoft.com/office/drawing/2014/main" id="{E616B74E-27EE-A62C-7D45-052A7A412218}"/>
              </a:ext>
            </a:extLst>
          </p:cNvPr>
          <p:cNvSpPr/>
          <p:nvPr/>
        </p:nvSpPr>
        <p:spPr>
          <a:xfrm>
            <a:off x="6932378" y="3378340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Multiplication Sign 128">
            <a:extLst>
              <a:ext uri="{FF2B5EF4-FFF2-40B4-BE49-F238E27FC236}">
                <a16:creationId xmlns:a16="http://schemas.microsoft.com/office/drawing/2014/main" id="{CF5E05CA-CF43-78C0-A514-2547B73D6F42}"/>
              </a:ext>
            </a:extLst>
          </p:cNvPr>
          <p:cNvSpPr/>
          <p:nvPr/>
        </p:nvSpPr>
        <p:spPr>
          <a:xfrm>
            <a:off x="6939308" y="373767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0" name="Multiplication Sign 129">
            <a:extLst>
              <a:ext uri="{FF2B5EF4-FFF2-40B4-BE49-F238E27FC236}">
                <a16:creationId xmlns:a16="http://schemas.microsoft.com/office/drawing/2014/main" id="{0F37845A-2888-7DFF-6B45-12BCAEB37568}"/>
              </a:ext>
            </a:extLst>
          </p:cNvPr>
          <p:cNvSpPr/>
          <p:nvPr/>
        </p:nvSpPr>
        <p:spPr>
          <a:xfrm>
            <a:off x="6960170" y="408865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" name="Multiplication Sign 130">
            <a:extLst>
              <a:ext uri="{FF2B5EF4-FFF2-40B4-BE49-F238E27FC236}">
                <a16:creationId xmlns:a16="http://schemas.microsoft.com/office/drawing/2014/main" id="{C620D2F2-C13A-8F73-EF7C-530C33D273A0}"/>
              </a:ext>
            </a:extLst>
          </p:cNvPr>
          <p:cNvSpPr/>
          <p:nvPr/>
        </p:nvSpPr>
        <p:spPr>
          <a:xfrm>
            <a:off x="6939307" y="446501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6" name="Multiplication Sign 135">
            <a:extLst>
              <a:ext uri="{FF2B5EF4-FFF2-40B4-BE49-F238E27FC236}">
                <a16:creationId xmlns:a16="http://schemas.microsoft.com/office/drawing/2014/main" id="{D05E7C67-13C7-AE3D-DF38-C98289F9D583}"/>
              </a:ext>
            </a:extLst>
          </p:cNvPr>
          <p:cNvSpPr/>
          <p:nvPr/>
        </p:nvSpPr>
        <p:spPr>
          <a:xfrm>
            <a:off x="7294051" y="593109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2" name="Multiplication Sign 141">
            <a:extLst>
              <a:ext uri="{FF2B5EF4-FFF2-40B4-BE49-F238E27FC236}">
                <a16:creationId xmlns:a16="http://schemas.microsoft.com/office/drawing/2014/main" id="{FF0AC2AB-0333-51A3-864D-43882626014F}"/>
              </a:ext>
            </a:extLst>
          </p:cNvPr>
          <p:cNvSpPr/>
          <p:nvPr/>
        </p:nvSpPr>
        <p:spPr>
          <a:xfrm>
            <a:off x="7277910" y="483179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Multiplication Sign 142">
            <a:extLst>
              <a:ext uri="{FF2B5EF4-FFF2-40B4-BE49-F238E27FC236}">
                <a16:creationId xmlns:a16="http://schemas.microsoft.com/office/drawing/2014/main" id="{90CAD75A-9FFC-8D5F-2940-F79C7E67FA0E}"/>
              </a:ext>
            </a:extLst>
          </p:cNvPr>
          <p:cNvSpPr/>
          <p:nvPr/>
        </p:nvSpPr>
        <p:spPr>
          <a:xfrm>
            <a:off x="7290281" y="519234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4" name="Multiplication Sign 143">
            <a:extLst>
              <a:ext uri="{FF2B5EF4-FFF2-40B4-BE49-F238E27FC236}">
                <a16:creationId xmlns:a16="http://schemas.microsoft.com/office/drawing/2014/main" id="{A020D0AA-2B13-2F4E-6A09-A95D815D6C1F}"/>
              </a:ext>
            </a:extLst>
          </p:cNvPr>
          <p:cNvSpPr/>
          <p:nvPr/>
        </p:nvSpPr>
        <p:spPr>
          <a:xfrm>
            <a:off x="7311144" y="5581642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5" name="Multiplication Sign 144">
            <a:extLst>
              <a:ext uri="{FF2B5EF4-FFF2-40B4-BE49-F238E27FC236}">
                <a16:creationId xmlns:a16="http://schemas.microsoft.com/office/drawing/2014/main" id="{A2532C2A-E702-38B2-D574-2AD8000B07B0}"/>
              </a:ext>
            </a:extLst>
          </p:cNvPr>
          <p:cNvSpPr/>
          <p:nvPr/>
        </p:nvSpPr>
        <p:spPr>
          <a:xfrm>
            <a:off x="7277910" y="6321921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4C8E13-2EFB-D8A3-B520-60489E832D3A}"/>
              </a:ext>
            </a:extLst>
          </p:cNvPr>
          <p:cNvGrpSpPr/>
          <p:nvPr/>
        </p:nvGrpSpPr>
        <p:grpSpPr>
          <a:xfrm>
            <a:off x="179141" y="3065369"/>
            <a:ext cx="2626385" cy="3040417"/>
            <a:chOff x="7512229" y="3411175"/>
            <a:chExt cx="2626385" cy="3040417"/>
          </a:xfrm>
        </p:grpSpPr>
        <p:sp>
          <p:nvSpPr>
            <p:cNvPr id="9" name="Google Shape;66;p14">
              <a:extLst>
                <a:ext uri="{FF2B5EF4-FFF2-40B4-BE49-F238E27FC236}">
                  <a16:creationId xmlns:a16="http://schemas.microsoft.com/office/drawing/2014/main" id="{FC6A6FF1-030C-9953-7685-523AC371A5B0}"/>
                </a:ext>
              </a:extLst>
            </p:cNvPr>
            <p:cNvSpPr/>
            <p:nvPr/>
          </p:nvSpPr>
          <p:spPr>
            <a:xfrm>
              <a:off x="7548360" y="3411175"/>
              <a:ext cx="2590226" cy="3040417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" name="Google Shape;67;p14">
              <a:extLst>
                <a:ext uri="{FF2B5EF4-FFF2-40B4-BE49-F238E27FC236}">
                  <a16:creationId xmlns:a16="http://schemas.microsoft.com/office/drawing/2014/main" id="{4CE94F9E-2DF9-1C91-79A8-974D21509EC3}"/>
                </a:ext>
              </a:extLst>
            </p:cNvPr>
            <p:cNvCxnSpPr/>
            <p:nvPr/>
          </p:nvCxnSpPr>
          <p:spPr>
            <a:xfrm flipH="1">
              <a:off x="8077279" y="3999399"/>
              <a:ext cx="11989" cy="1556409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68;p14">
              <a:extLst>
                <a:ext uri="{FF2B5EF4-FFF2-40B4-BE49-F238E27FC236}">
                  <a16:creationId xmlns:a16="http://schemas.microsoft.com/office/drawing/2014/main" id="{F72F7486-479F-423F-8003-84F9448E0471}"/>
                </a:ext>
              </a:extLst>
            </p:cNvPr>
            <p:cNvCxnSpPr/>
            <p:nvPr/>
          </p:nvCxnSpPr>
          <p:spPr>
            <a:xfrm>
              <a:off x="8065234" y="5555848"/>
              <a:ext cx="1899210" cy="14557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69;p14">
              <a:extLst>
                <a:ext uri="{FF2B5EF4-FFF2-40B4-BE49-F238E27FC236}">
                  <a16:creationId xmlns:a16="http://schemas.microsoft.com/office/drawing/2014/main" id="{7318FC93-5F45-7EE1-76EA-1C17E3791681}"/>
                </a:ext>
              </a:extLst>
            </p:cNvPr>
            <p:cNvCxnSpPr>
              <a:cxnSpLocks/>
            </p:cNvCxnSpPr>
            <p:nvPr/>
          </p:nvCxnSpPr>
          <p:spPr>
            <a:xfrm>
              <a:off x="8540695" y="4602852"/>
              <a:ext cx="0" cy="953105"/>
            </a:xfrm>
            <a:prstGeom prst="straightConnector1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70;p14">
              <a:extLst>
                <a:ext uri="{FF2B5EF4-FFF2-40B4-BE49-F238E27FC236}">
                  <a16:creationId xmlns:a16="http://schemas.microsoft.com/office/drawing/2014/main" id="{313838F2-4BAA-497D-EB8C-AA4D54D0BD3F}"/>
                </a:ext>
              </a:extLst>
            </p:cNvPr>
            <p:cNvCxnSpPr>
              <a:cxnSpLocks/>
            </p:cNvCxnSpPr>
            <p:nvPr/>
          </p:nvCxnSpPr>
          <p:spPr>
            <a:xfrm>
              <a:off x="9054049" y="4075128"/>
              <a:ext cx="0" cy="1495251"/>
            </a:xfrm>
            <a:prstGeom prst="straightConnector1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71;p14">
              <a:extLst>
                <a:ext uri="{FF2B5EF4-FFF2-40B4-BE49-F238E27FC236}">
                  <a16:creationId xmlns:a16="http://schemas.microsoft.com/office/drawing/2014/main" id="{E6331A07-83A6-C8DF-4917-7D937F6BCFBB}"/>
                </a:ext>
              </a:extLst>
            </p:cNvPr>
            <p:cNvCxnSpPr>
              <a:cxnSpLocks/>
            </p:cNvCxnSpPr>
            <p:nvPr/>
          </p:nvCxnSpPr>
          <p:spPr>
            <a:xfrm>
              <a:off x="9315334" y="5333645"/>
              <a:ext cx="0" cy="222325"/>
            </a:xfrm>
            <a:prstGeom prst="straightConnector1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" name="Google Shape;74;p14">
              <a:extLst>
                <a:ext uri="{FF2B5EF4-FFF2-40B4-BE49-F238E27FC236}">
                  <a16:creationId xmlns:a16="http://schemas.microsoft.com/office/drawing/2014/main" id="{DA0266B1-8E36-1804-E115-742EA9C7095D}"/>
                </a:ext>
              </a:extLst>
            </p:cNvPr>
            <p:cNvSpPr txBox="1"/>
            <p:nvPr/>
          </p:nvSpPr>
          <p:spPr>
            <a:xfrm>
              <a:off x="7891065" y="5686791"/>
              <a:ext cx="2247549" cy="546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Mass (per unit charge)</a:t>
              </a:r>
              <a:endParaRPr sz="1600" dirty="0"/>
            </a:p>
          </p:txBody>
        </p:sp>
        <p:sp>
          <p:nvSpPr>
            <p:cNvPr id="18" name="Google Shape;73;p14">
              <a:extLst>
                <a:ext uri="{FF2B5EF4-FFF2-40B4-BE49-F238E27FC236}">
                  <a16:creationId xmlns:a16="http://schemas.microsoft.com/office/drawing/2014/main" id="{A335E43C-A241-FCE3-C112-43381E9C79FE}"/>
                </a:ext>
              </a:extLst>
            </p:cNvPr>
            <p:cNvSpPr txBox="1"/>
            <p:nvPr/>
          </p:nvSpPr>
          <p:spPr>
            <a:xfrm rot="16200000">
              <a:off x="6494191" y="4639969"/>
              <a:ext cx="2487649" cy="4515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Intensity (how much)</a:t>
              </a:r>
              <a:endParaRPr sz="1600" dirty="0"/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1BFA6F7-8F81-657D-B13C-77E1829ACA4A}"/>
              </a:ext>
            </a:extLst>
          </p:cNvPr>
          <p:cNvCxnSpPr>
            <a:cxnSpLocks/>
          </p:cNvCxnSpPr>
          <p:nvPr/>
        </p:nvCxnSpPr>
        <p:spPr>
          <a:xfrm flipH="1" flipV="1">
            <a:off x="1894482" y="4167900"/>
            <a:ext cx="4268056" cy="108804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020062-4394-12A5-5BF4-118AD64B7EF8}"/>
              </a:ext>
            </a:extLst>
          </p:cNvPr>
          <p:cNvCxnSpPr>
            <a:cxnSpLocks/>
          </p:cNvCxnSpPr>
          <p:nvPr/>
        </p:nvCxnSpPr>
        <p:spPr>
          <a:xfrm flipH="1" flipV="1">
            <a:off x="1343576" y="4601793"/>
            <a:ext cx="4785303" cy="75751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A7C84D1-0BCB-3C17-6A04-C6CBA988897A}"/>
              </a:ext>
            </a:extLst>
          </p:cNvPr>
          <p:cNvCxnSpPr>
            <a:cxnSpLocks/>
          </p:cNvCxnSpPr>
          <p:nvPr/>
        </p:nvCxnSpPr>
        <p:spPr>
          <a:xfrm flipH="1" flipV="1">
            <a:off x="2023366" y="4999972"/>
            <a:ext cx="4161716" cy="108214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0A6FC14-921F-7BA9-7800-9BAFBCA099B0}"/>
              </a:ext>
            </a:extLst>
          </p:cNvPr>
          <p:cNvGrpSpPr/>
          <p:nvPr/>
        </p:nvGrpSpPr>
        <p:grpSpPr>
          <a:xfrm>
            <a:off x="9157776" y="2019627"/>
            <a:ext cx="2626385" cy="3040417"/>
            <a:chOff x="7512229" y="3411175"/>
            <a:chExt cx="2626385" cy="3040417"/>
          </a:xfrm>
        </p:grpSpPr>
        <p:sp>
          <p:nvSpPr>
            <p:cNvPr id="23" name="Google Shape;66;p14">
              <a:extLst>
                <a:ext uri="{FF2B5EF4-FFF2-40B4-BE49-F238E27FC236}">
                  <a16:creationId xmlns:a16="http://schemas.microsoft.com/office/drawing/2014/main" id="{A8E6DA20-CE36-1BA8-5939-FC77B2D15D8E}"/>
                </a:ext>
              </a:extLst>
            </p:cNvPr>
            <p:cNvSpPr/>
            <p:nvPr/>
          </p:nvSpPr>
          <p:spPr>
            <a:xfrm>
              <a:off x="7548360" y="3411175"/>
              <a:ext cx="2590226" cy="3040417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" name="Google Shape;67;p14">
              <a:extLst>
                <a:ext uri="{FF2B5EF4-FFF2-40B4-BE49-F238E27FC236}">
                  <a16:creationId xmlns:a16="http://schemas.microsoft.com/office/drawing/2014/main" id="{416CC763-1E74-9F4B-3C8E-3DB23554B2B0}"/>
                </a:ext>
              </a:extLst>
            </p:cNvPr>
            <p:cNvCxnSpPr/>
            <p:nvPr/>
          </p:nvCxnSpPr>
          <p:spPr>
            <a:xfrm flipH="1">
              <a:off x="8077279" y="3999399"/>
              <a:ext cx="11989" cy="1556409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68;p14">
              <a:extLst>
                <a:ext uri="{FF2B5EF4-FFF2-40B4-BE49-F238E27FC236}">
                  <a16:creationId xmlns:a16="http://schemas.microsoft.com/office/drawing/2014/main" id="{BA2D0E71-6350-143D-FBC1-1BB115E0AD19}"/>
                </a:ext>
              </a:extLst>
            </p:cNvPr>
            <p:cNvCxnSpPr/>
            <p:nvPr/>
          </p:nvCxnSpPr>
          <p:spPr>
            <a:xfrm>
              <a:off x="8065234" y="5555848"/>
              <a:ext cx="1899210" cy="14557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70;p14">
              <a:extLst>
                <a:ext uri="{FF2B5EF4-FFF2-40B4-BE49-F238E27FC236}">
                  <a16:creationId xmlns:a16="http://schemas.microsoft.com/office/drawing/2014/main" id="{5B90AEAA-1738-0B43-F6EA-27EB456F9725}"/>
                </a:ext>
              </a:extLst>
            </p:cNvPr>
            <p:cNvCxnSpPr/>
            <p:nvPr/>
          </p:nvCxnSpPr>
          <p:spPr>
            <a:xfrm>
              <a:off x="8702356" y="4493956"/>
              <a:ext cx="0" cy="1076423"/>
            </a:xfrm>
            <a:prstGeom prst="straightConnector1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" name="Google Shape;74;p14">
              <a:extLst>
                <a:ext uri="{FF2B5EF4-FFF2-40B4-BE49-F238E27FC236}">
                  <a16:creationId xmlns:a16="http://schemas.microsoft.com/office/drawing/2014/main" id="{17C70AB4-EA66-7129-F862-3D01EC255FED}"/>
                </a:ext>
              </a:extLst>
            </p:cNvPr>
            <p:cNvSpPr txBox="1"/>
            <p:nvPr/>
          </p:nvSpPr>
          <p:spPr>
            <a:xfrm>
              <a:off x="7891065" y="5686791"/>
              <a:ext cx="2247549" cy="546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Mass (per unit charge)</a:t>
              </a:r>
              <a:endParaRPr sz="1600" dirty="0"/>
            </a:p>
          </p:txBody>
        </p:sp>
        <p:sp>
          <p:nvSpPr>
            <p:cNvPr id="30" name="Google Shape;73;p14">
              <a:extLst>
                <a:ext uri="{FF2B5EF4-FFF2-40B4-BE49-F238E27FC236}">
                  <a16:creationId xmlns:a16="http://schemas.microsoft.com/office/drawing/2014/main" id="{F05215E4-D327-9BF8-E9F2-DB48943459FA}"/>
                </a:ext>
              </a:extLst>
            </p:cNvPr>
            <p:cNvSpPr txBox="1"/>
            <p:nvPr/>
          </p:nvSpPr>
          <p:spPr>
            <a:xfrm rot="16200000">
              <a:off x="6494191" y="4639969"/>
              <a:ext cx="2487649" cy="4515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Intensity (how much)</a:t>
              </a:r>
              <a:endParaRPr sz="1600" dirty="0"/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CD146D0-1F00-8AA4-28A0-397A829FE633}"/>
              </a:ext>
            </a:extLst>
          </p:cNvPr>
          <p:cNvCxnSpPr>
            <a:cxnSpLocks/>
          </p:cNvCxnSpPr>
          <p:nvPr/>
        </p:nvCxnSpPr>
        <p:spPr>
          <a:xfrm>
            <a:off x="6637705" y="3480631"/>
            <a:ext cx="2376935" cy="3270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499CFAB3-C01E-7869-961B-ABB152101CCB}"/>
              </a:ext>
            </a:extLst>
          </p:cNvPr>
          <p:cNvSpPr txBox="1">
            <a:spLocks/>
          </p:cNvSpPr>
          <p:nvPr/>
        </p:nvSpPr>
        <p:spPr>
          <a:xfrm rot="19869647">
            <a:off x="1134037" y="2570873"/>
            <a:ext cx="3568151" cy="67121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idea which metabolite</a:t>
            </a:r>
            <a:r>
              <a:rPr kumimoji="0" lang="en-GB" sz="2400" b="0" i="1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fragments relate to</a:t>
            </a:r>
            <a:endParaRPr kumimoji="0" lang="en-GB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F41B7276-1544-C1B9-DCD6-9E2EE2307A88}"/>
              </a:ext>
            </a:extLst>
          </p:cNvPr>
          <p:cNvSpPr txBox="1">
            <a:spLocks/>
          </p:cNvSpPr>
          <p:nvPr/>
        </p:nvSpPr>
        <p:spPr>
          <a:xfrm rot="19869647">
            <a:off x="7902492" y="1274732"/>
            <a:ext cx="3752207" cy="67121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2400" i="1" noProof="0" dirty="0">
                <a:solidFill>
                  <a:prstClr val="black"/>
                </a:solidFill>
                <a:latin typeface="Calibri" panose="020F0502020204030204"/>
              </a:rPr>
              <a:t>A resolved spectra, but unlikely with more metabolites</a:t>
            </a:r>
            <a:endParaRPr kumimoji="0" lang="en-GB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95688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DDA vs DIA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D182981-8095-B446-5730-74C7355D8213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Papers have tried to quantify the relative performance of DDA and DIA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Both show the spectra produced by DIA is extremely poor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But DIA gives a spectra for all metabolites, DDA does not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EFCB09F-6E12-DD1F-1692-DA0A628B4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925" y="3226005"/>
            <a:ext cx="7274768" cy="321768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557A511-3DF7-6D90-8E20-754F84800441}"/>
              </a:ext>
            </a:extLst>
          </p:cNvPr>
          <p:cNvSpPr txBox="1"/>
          <p:nvPr/>
        </p:nvSpPr>
        <p:spPr>
          <a:xfrm>
            <a:off x="9172865" y="609532"/>
            <a:ext cx="2070100" cy="646331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Wandy et al. (2023)</a:t>
            </a:r>
            <a:endParaRPr lang="en-GB" dirty="0"/>
          </a:p>
          <a:p>
            <a:r>
              <a:rPr lang="en-GB" dirty="0">
                <a:hlinkClick r:id="rId5"/>
              </a:rPr>
              <a:t>Guo &amp; Huan (2020)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59965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Advances in DDA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Recent advances in DDA fall into two categories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Planned methods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Real time methods (like Top-N)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9737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Planning methods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Data semi Dependent Acquisition (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DsDA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MS2Planner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Both methods use previous injections to plan MS2 scans for future injections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Rely on samples being similar and no drift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Both are rarely (ever?) used in practice and would be hard to implement on your own system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65C975-611A-5BBB-417A-C17985193D91}"/>
              </a:ext>
            </a:extLst>
          </p:cNvPr>
          <p:cNvSpPr txBox="1"/>
          <p:nvPr/>
        </p:nvSpPr>
        <p:spPr>
          <a:xfrm>
            <a:off x="7357918" y="1604800"/>
            <a:ext cx="2334491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Broeckling et al. (2018)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C5CE24-07DA-2C86-11F8-6155A9B57C3F}"/>
              </a:ext>
            </a:extLst>
          </p:cNvPr>
          <p:cNvSpPr txBox="1"/>
          <p:nvPr/>
        </p:nvSpPr>
        <p:spPr>
          <a:xfrm>
            <a:off x="7357917" y="2164955"/>
            <a:ext cx="1730665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Zuo et al. (2021)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19959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ViMMS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 most significant advance in real time DDA is through our work, ViMMS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Virtual Metabolomics Mass Spectrometer (ViMMS) is a Digital Twin of a mass spectrometer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98EF77-DFF5-6421-85C3-E6FBB1C2DD6E}"/>
              </a:ext>
            </a:extLst>
          </p:cNvPr>
          <p:cNvGrpSpPr/>
          <p:nvPr/>
        </p:nvGrpSpPr>
        <p:grpSpPr>
          <a:xfrm>
            <a:off x="3045909" y="3429000"/>
            <a:ext cx="6049382" cy="2974073"/>
            <a:chOff x="1763688" y="1955662"/>
            <a:chExt cx="6049382" cy="2974073"/>
          </a:xfrm>
        </p:grpSpPr>
        <p:pic>
          <p:nvPicPr>
            <p:cNvPr id="3" name="Picture 10" descr="Curved Arrow Images – Browse 205,460 Stock Photos, Vectors, and Video |  Adobe Stock">
              <a:extLst>
                <a:ext uri="{FF2B5EF4-FFF2-40B4-BE49-F238E27FC236}">
                  <a16:creationId xmlns:a16="http://schemas.microsoft.com/office/drawing/2014/main" id="{1C3FCDC8-AD21-D3F1-B738-80877C9E65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28" t="23323" r="36540" b="21723"/>
            <a:stretch/>
          </p:blipFill>
          <p:spPr bwMode="auto">
            <a:xfrm rot="5400000">
              <a:off x="3948939" y="1459739"/>
              <a:ext cx="919226" cy="191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88A034E-A851-9490-4C2C-A782A37F1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3688" y="2531726"/>
              <a:ext cx="1975540" cy="1580432"/>
            </a:xfrm>
            <a:prstGeom prst="rect">
              <a:avLst/>
            </a:prstGeom>
          </p:spPr>
        </p:pic>
        <p:pic>
          <p:nvPicPr>
            <p:cNvPr id="7" name="Picture 2" descr="ViMMS Logo">
              <a:extLst>
                <a:ext uri="{FF2B5EF4-FFF2-40B4-BE49-F238E27FC236}">
                  <a16:creationId xmlns:a16="http://schemas.microsoft.com/office/drawing/2014/main" id="{4924EDB2-0C4A-5B11-C425-A7FEC49E98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088" y="2315702"/>
              <a:ext cx="2448982" cy="1872828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8" name="Picture 10" descr="Curved Arrow Images – Browse 205,460 Stock Photos, Vectors, and Video |  Adobe Stock">
              <a:extLst>
                <a:ext uri="{FF2B5EF4-FFF2-40B4-BE49-F238E27FC236}">
                  <a16:creationId xmlns:a16="http://schemas.microsoft.com/office/drawing/2014/main" id="{A78F6609-4EF5-779E-A413-9EF1605EFD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28" t="23323" r="36540" b="21723"/>
            <a:stretch/>
          </p:blipFill>
          <p:spPr bwMode="auto">
            <a:xfrm rot="15506992">
              <a:off x="4204496" y="3514586"/>
              <a:ext cx="919226" cy="191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71C5494-E7E7-5178-CB0C-51E83F8D2E03}"/>
              </a:ext>
            </a:extLst>
          </p:cNvPr>
          <p:cNvSpPr txBox="1"/>
          <p:nvPr/>
        </p:nvSpPr>
        <p:spPr>
          <a:xfrm>
            <a:off x="9643917" y="2648436"/>
            <a:ext cx="2007755" cy="646331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6"/>
              </a:rPr>
              <a:t>Wandy et al. (2019) </a:t>
            </a:r>
            <a:r>
              <a:rPr lang="en-GB" dirty="0">
                <a:hlinkClick r:id="rId7"/>
              </a:rPr>
              <a:t>Wandy et al. (2022)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0737E-26AC-FB82-DAF4-6EAB5809A1B6}"/>
              </a:ext>
            </a:extLst>
          </p:cNvPr>
          <p:cNvSpPr txBox="1"/>
          <p:nvPr/>
        </p:nvSpPr>
        <p:spPr>
          <a:xfrm>
            <a:off x="7572662" y="6361668"/>
            <a:ext cx="4335320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8"/>
              </a:rPr>
              <a:t>https://github.com/glasgowcompbio/vimms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71534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ViMMS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59182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ViMMS allows: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Offline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optimisation</a:t>
            </a: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Offline evaluation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Offline method development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Offline method testing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Real data collection via API bridge*</a:t>
            </a:r>
          </a:p>
          <a:p>
            <a:pPr marL="0" indent="0">
              <a:spcAft>
                <a:spcPts val="667"/>
              </a:spcAft>
              <a:buNone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spcAft>
                <a:spcPts val="667"/>
              </a:spcAft>
              <a:buNone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spcAft>
                <a:spcPts val="667"/>
              </a:spcAft>
              <a:buNone/>
            </a:pPr>
            <a:r>
              <a:rPr lang="en-US" sz="2300" i="1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*API = Application Programming Interface – we can control the real MS in real time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Picture 2" descr="ViMMS Logo">
            <a:extLst>
              <a:ext uri="{FF2B5EF4-FFF2-40B4-BE49-F238E27FC236}">
                <a16:creationId xmlns:a16="http://schemas.microsoft.com/office/drawing/2014/main" id="{5B8D9CD9-CD7D-3803-6816-9DE150F5E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727" y="1845618"/>
            <a:ext cx="4140982" cy="316676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9388327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ViMMS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ViMMS has a virtual MS to simulate experiments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C9FE1B-33AC-A88E-B2C0-8228E0881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595" y="3595254"/>
            <a:ext cx="5220810" cy="304761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618B9878-E160-03B8-4EBA-D0F821360CA2}"/>
              </a:ext>
            </a:extLst>
          </p:cNvPr>
          <p:cNvSpPr/>
          <p:nvPr/>
        </p:nvSpPr>
        <p:spPr>
          <a:xfrm>
            <a:off x="3253413" y="3429000"/>
            <a:ext cx="3507872" cy="2740777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4344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ViMMS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ViMMS has a virtual MS to simulate experiments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ViMMS can connect to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Thermo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Fisher Fusion instruments via the API to do real experiments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C9FE1B-33AC-A88E-B2C0-8228E0881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595" y="3595254"/>
            <a:ext cx="5220810" cy="304761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BE15C0C-F7AA-3087-3763-BABDBBF8E972}"/>
              </a:ext>
            </a:extLst>
          </p:cNvPr>
          <p:cNvSpPr/>
          <p:nvPr/>
        </p:nvSpPr>
        <p:spPr>
          <a:xfrm>
            <a:off x="5416321" y="3507124"/>
            <a:ext cx="3507872" cy="2740777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3984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ViMMS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ViMMS has a virtual MS to simulate experiments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ViMMS can connect to </a:t>
            </a: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Thermo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Fisher Fusion instruments via the API to do real experiments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Controllers remain consistent across simulation and real environments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C9FE1B-33AC-A88E-B2C0-8228E0881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595" y="3595254"/>
            <a:ext cx="5220810" cy="304761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AC1C97D-E731-51E9-BE3A-80BFFA779B48}"/>
              </a:ext>
            </a:extLst>
          </p:cNvPr>
          <p:cNvSpPr/>
          <p:nvPr/>
        </p:nvSpPr>
        <p:spPr>
          <a:xfrm>
            <a:off x="4026877" y="4624754"/>
            <a:ext cx="1028700" cy="419608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EE8B6E5-15D4-DC7E-E467-6A861A1FE874}"/>
              </a:ext>
            </a:extLst>
          </p:cNvPr>
          <p:cNvSpPr/>
          <p:nvPr/>
        </p:nvSpPr>
        <p:spPr>
          <a:xfrm>
            <a:off x="7127633" y="4624754"/>
            <a:ext cx="1028700" cy="419608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BF1BE-A03F-1895-F309-D9E7D2E13B92}"/>
              </a:ext>
            </a:extLst>
          </p:cNvPr>
          <p:cNvCxnSpPr>
            <a:cxnSpLocks/>
          </p:cNvCxnSpPr>
          <p:nvPr/>
        </p:nvCxnSpPr>
        <p:spPr>
          <a:xfrm>
            <a:off x="5055577" y="4834558"/>
            <a:ext cx="2072056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5855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ViMMS Workflow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ViMMS allows us to develop new DDA methods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No development costs in terms of materials or MS time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8BE9710-BCB9-DC84-86A6-016B1AC01280}"/>
              </a:ext>
            </a:extLst>
          </p:cNvPr>
          <p:cNvGrpSpPr/>
          <p:nvPr/>
        </p:nvGrpSpPr>
        <p:grpSpPr>
          <a:xfrm>
            <a:off x="1700759" y="3089454"/>
            <a:ext cx="8790481" cy="2749049"/>
            <a:chOff x="200433" y="2163282"/>
            <a:chExt cx="8790481" cy="2749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429F2812-3685-922C-8DBB-D2F8F1CE7E1E}"/>
                    </a:ext>
                  </a:extLst>
                </p:cNvPr>
                <p:cNvSpPr/>
                <p:nvPr/>
              </p:nvSpPr>
              <p:spPr bwMode="auto">
                <a:xfrm>
                  <a:off x="2808679" y="3702374"/>
                  <a:ext cx="1138850" cy="333634"/>
                </a:xfrm>
                <a:prstGeom prst="roundRect">
                  <a:avLst/>
                </a:prstGeom>
                <a:ln>
                  <a:solidFill>
                    <a:srgbClr val="080808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1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  <a:cs typeface="ＭＳ Ｐゴシック" charset="-128"/>
                    </a:rPr>
                    <a:t>Unknown </a:t>
                  </a:r>
                  <a14:m>
                    <m:oMath xmlns:m="http://schemas.openxmlformats.org/officeDocument/2006/math">
                      <m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m:t>𝜽</m:t>
                      </m:r>
                    </m:oMath>
                  </a14:m>
                  <a:endParaRPr kumimoji="0" lang="en-GB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  <a:cs typeface="ＭＳ Ｐゴシック" charset="-128"/>
                  </a:endParaRPr>
                </a:p>
              </p:txBody>
            </p:sp>
          </mc:Choice>
          <mc:Fallback xmlns="">
            <p:sp>
              <p:nvSpPr>
                <p:cNvPr id="2" name="Rectangle: Rounded Corners 1">
                  <a:extLst>
                    <a:ext uri="{FF2B5EF4-FFF2-40B4-BE49-F238E27FC236}">
                      <a16:creationId xmlns:a16="http://schemas.microsoft.com/office/drawing/2014/main" id="{1F7E8F17-A731-9EE3-C3C9-19C787F77E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08679" y="3702374"/>
                  <a:ext cx="1138850" cy="333634"/>
                </a:xfrm>
                <a:prstGeom prst="roundRect">
                  <a:avLst/>
                </a:prstGeom>
                <a:blipFill>
                  <a:blip r:embed="rId3"/>
                  <a:stretch>
                    <a:fillRect b="-12281"/>
                  </a:stretch>
                </a:blipFill>
                <a:ln>
                  <a:solidFill>
                    <a:srgbClr val="080808"/>
                  </a:solidFill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74DC652-DF0C-4ABB-99D3-3193C10615FD}"/>
                </a:ext>
              </a:extLst>
            </p:cNvPr>
            <p:cNvSpPr/>
            <p:nvPr/>
          </p:nvSpPr>
          <p:spPr bwMode="auto">
            <a:xfrm>
              <a:off x="4499992" y="3573568"/>
              <a:ext cx="1099409" cy="587644"/>
            </a:xfrm>
            <a:prstGeom prst="roundRect">
              <a:avLst/>
            </a:prstGeom>
            <a:ln>
              <a:solidFill>
                <a:srgbClr val="080808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Simulated Results</a:t>
              </a:r>
              <a:endPara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7E3F1906-F4CB-56DC-ACE5-4A2EA483F582}"/>
                    </a:ext>
                  </a:extLst>
                </p:cNvPr>
                <p:cNvSpPr/>
                <p:nvPr/>
              </p:nvSpPr>
              <p:spPr bwMode="auto">
                <a:xfrm>
                  <a:off x="6153445" y="3693736"/>
                  <a:ext cx="1188132" cy="360685"/>
                </a:xfrm>
                <a:prstGeom prst="roundRect">
                  <a:avLst/>
                </a:prstGeom>
                <a:ln>
                  <a:solidFill>
                    <a:srgbClr val="080808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1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  <a:cs typeface="ＭＳ Ｐゴシック" charset="-128"/>
                    </a:rPr>
                    <a:t>Optimised </a:t>
                  </a:r>
                  <a14:m>
                    <m:oMath xmlns:m="http://schemas.openxmlformats.org/officeDocument/2006/math">
                      <m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m:t>𝜽</m:t>
                      </m:r>
                    </m:oMath>
                  </a14:m>
                  <a:endParaRPr kumimoji="0" lang="en-GB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  <a:cs typeface="ＭＳ Ｐゴシック" charset="-128"/>
                  </a:endParaRPr>
                </a:p>
              </p:txBody>
            </p:sp>
          </mc:Choice>
          <mc:Fallback xmlns=""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64A77819-9078-2DAB-3DE6-2A02FB640B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153445" y="3693736"/>
                  <a:ext cx="1188132" cy="360685"/>
                </a:xfrm>
                <a:prstGeom prst="roundRect">
                  <a:avLst/>
                </a:prstGeom>
                <a:blipFill>
                  <a:blip r:embed="rId4"/>
                  <a:stretch>
                    <a:fillRect b="-4918"/>
                  </a:stretch>
                </a:blipFill>
                <a:ln>
                  <a:solidFill>
                    <a:srgbClr val="080808"/>
                  </a:solidFill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1F468A7-679A-B886-A40F-49E437987839}"/>
                </a:ext>
              </a:extLst>
            </p:cNvPr>
            <p:cNvSpPr/>
            <p:nvPr/>
          </p:nvSpPr>
          <p:spPr bwMode="auto">
            <a:xfrm>
              <a:off x="215305" y="4324686"/>
              <a:ext cx="1036536" cy="58764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Prototype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Controller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57A17AF-9DE5-1355-AE8E-04E13F9C3DA4}"/>
                </a:ext>
              </a:extLst>
            </p:cNvPr>
            <p:cNvSpPr/>
            <p:nvPr/>
          </p:nvSpPr>
          <p:spPr bwMode="auto">
            <a:xfrm>
              <a:off x="6153445" y="4438167"/>
              <a:ext cx="1188133" cy="36068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Controller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88EAE30-308B-B3C9-ABB0-F7466F3DA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84327" y="2163282"/>
              <a:ext cx="1602085" cy="1281668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9923896-BACF-802D-3BA8-4D24CA65CAF2}"/>
                </a:ext>
              </a:extLst>
            </p:cNvPr>
            <p:cNvCxnSpPr>
              <a:cxnSpLocks/>
              <a:stCxn id="3" idx="3"/>
              <a:endCxn id="4" idx="1"/>
            </p:cNvCxnSpPr>
            <p:nvPr/>
          </p:nvCxnSpPr>
          <p:spPr bwMode="auto">
            <a:xfrm flipV="1">
              <a:off x="3947529" y="3867390"/>
              <a:ext cx="552463" cy="180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81B56DD-0F04-A7A4-F063-D4436B5185AE}"/>
                </a:ext>
              </a:extLst>
            </p:cNvPr>
            <p:cNvCxnSpPr>
              <a:cxnSpLocks/>
              <a:stCxn id="8" idx="3"/>
              <a:endCxn id="17" idx="2"/>
            </p:cNvCxnSpPr>
            <p:nvPr/>
          </p:nvCxnSpPr>
          <p:spPr bwMode="auto">
            <a:xfrm flipV="1">
              <a:off x="1251841" y="4167507"/>
              <a:ext cx="471505" cy="451002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7C358BA-33C5-1CC1-F52B-D3EF458083F4}"/>
                </a:ext>
              </a:extLst>
            </p:cNvPr>
            <p:cNvCxnSpPr>
              <a:cxnSpLocks/>
              <a:stCxn id="10" idx="3"/>
            </p:cNvCxnSpPr>
            <p:nvPr/>
          </p:nvCxnSpPr>
          <p:spPr bwMode="auto">
            <a:xfrm flipV="1">
              <a:off x="7341578" y="4161212"/>
              <a:ext cx="794762" cy="457298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F0353C3-5BAF-B8CD-D440-AF27BD854C6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572333" y="3054194"/>
              <a:ext cx="564007" cy="51937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02BF23D-454E-92C5-7466-DCED2C3D5A7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283968" y="4618510"/>
              <a:ext cx="1700359" cy="16453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rgbClr val="00B050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60D2ECD-21D7-722D-53B8-8013B206B7E2}"/>
                </a:ext>
              </a:extLst>
            </p:cNvPr>
            <p:cNvSpPr/>
            <p:nvPr/>
          </p:nvSpPr>
          <p:spPr bwMode="auto">
            <a:xfrm>
              <a:off x="1153921" y="3579862"/>
              <a:ext cx="1138850" cy="587645"/>
            </a:xfrm>
            <a:prstGeom prst="roundRect">
              <a:avLst/>
            </a:prstGeom>
            <a:ln>
              <a:solidFill>
                <a:srgbClr val="080808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Simulated Results</a:t>
              </a:r>
              <a:endPara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964C854-A9D9-37E3-9491-6F629011C1BD}"/>
                </a:ext>
              </a:extLst>
            </p:cNvPr>
            <p:cNvCxnSpPr>
              <a:cxnSpLocks/>
              <a:stCxn id="4" idx="3"/>
              <a:endCxn id="7" idx="1"/>
            </p:cNvCxnSpPr>
            <p:nvPr/>
          </p:nvCxnSpPr>
          <p:spPr bwMode="auto">
            <a:xfrm>
              <a:off x="5599401" y="3867390"/>
              <a:ext cx="554044" cy="6689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6E7B218-DF7A-FE0A-A7E3-BE592BF03932}"/>
                </a:ext>
              </a:extLst>
            </p:cNvPr>
            <p:cNvCxnSpPr>
              <a:cxnSpLocks/>
              <a:stCxn id="7" idx="3"/>
              <a:endCxn id="20" idx="1"/>
            </p:cNvCxnSpPr>
            <p:nvPr/>
          </p:nvCxnSpPr>
          <p:spPr bwMode="auto">
            <a:xfrm flipV="1">
              <a:off x="7341577" y="3868814"/>
              <a:ext cx="549928" cy="526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409B982-B2DA-D8AB-0FA6-900BA108D79C}"/>
                </a:ext>
              </a:extLst>
            </p:cNvPr>
            <p:cNvSpPr/>
            <p:nvPr/>
          </p:nvSpPr>
          <p:spPr bwMode="auto">
            <a:xfrm>
              <a:off x="7891505" y="3574992"/>
              <a:ext cx="1099409" cy="587644"/>
            </a:xfrm>
            <a:prstGeom prst="roundRect">
              <a:avLst/>
            </a:prstGeom>
            <a:ln>
              <a:solidFill>
                <a:srgbClr val="080808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Real Results</a:t>
              </a:r>
              <a:endPara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114D391-A5A9-A6D6-3E46-E2CDA3632AE9}"/>
                </a:ext>
              </a:extLst>
            </p:cNvPr>
            <p:cNvSpPr/>
            <p:nvPr/>
          </p:nvSpPr>
          <p:spPr bwMode="auto">
            <a:xfrm>
              <a:off x="2808679" y="4438167"/>
              <a:ext cx="1139336" cy="36068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Controller</a:t>
              </a:r>
            </a:p>
          </p:txBody>
        </p:sp>
        <p:pic>
          <p:nvPicPr>
            <p:cNvPr id="22" name="Picture 2" descr="ViMMS Logo">
              <a:extLst>
                <a:ext uri="{FF2B5EF4-FFF2-40B4-BE49-F238E27FC236}">
                  <a16:creationId xmlns:a16="http://schemas.microsoft.com/office/drawing/2014/main" id="{A21FD442-4055-130B-3700-1AA4BF3EB0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1521" y="2218914"/>
              <a:ext cx="1411596" cy="107950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3" name="Picture 2" descr="ViMMS Logo">
              <a:extLst>
                <a:ext uri="{FF2B5EF4-FFF2-40B4-BE49-F238E27FC236}">
                  <a16:creationId xmlns:a16="http://schemas.microsoft.com/office/drawing/2014/main" id="{126E6577-B8FE-2963-3C11-4A32F85F22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433" y="2229665"/>
              <a:ext cx="1411596" cy="1079500"/>
            </a:xfrm>
            <a:prstGeom prst="rect">
              <a:avLst/>
            </a:prstGeom>
            <a:solidFill>
              <a:schemeClr val="bg1"/>
            </a:solidFill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48E6606-30BF-AF66-E21A-4D406457D396}"/>
                </a:ext>
              </a:extLst>
            </p:cNvPr>
            <p:cNvCxnSpPr>
              <a:cxnSpLocks/>
              <a:endCxn id="17" idx="0"/>
            </p:cNvCxnSpPr>
            <p:nvPr/>
          </p:nvCxnSpPr>
          <p:spPr bwMode="auto">
            <a:xfrm>
              <a:off x="1411987" y="3235982"/>
              <a:ext cx="311359" cy="34388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C0844DE-0955-E34F-848E-B890FD8CA3B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967247" y="3252719"/>
              <a:ext cx="727018" cy="31635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6648111-1963-DCB0-FDBB-11C4E548114E}"/>
                </a:ext>
              </a:extLst>
            </p:cNvPr>
            <p:cNvCxnSpPr>
              <a:cxnSpLocks/>
              <a:stCxn id="21" idx="3"/>
            </p:cNvCxnSpPr>
            <p:nvPr/>
          </p:nvCxnSpPr>
          <p:spPr bwMode="auto">
            <a:xfrm flipV="1">
              <a:off x="3948015" y="4167507"/>
              <a:ext cx="752637" cy="451003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4027413-75A1-1F73-35CB-7F5F919E6220}"/>
                </a:ext>
              </a:extLst>
            </p:cNvPr>
            <p:cNvCxnSpPr>
              <a:cxnSpLocks/>
              <a:stCxn id="8" idx="3"/>
              <a:endCxn id="21" idx="1"/>
            </p:cNvCxnSpPr>
            <p:nvPr/>
          </p:nvCxnSpPr>
          <p:spPr bwMode="auto">
            <a:xfrm>
              <a:off x="1251841" y="4618509"/>
              <a:ext cx="1556838" cy="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5FE03AF-FE67-3565-C672-CCEC9076C7CB}"/>
                </a:ext>
              </a:extLst>
            </p:cNvPr>
            <p:cNvCxnSpPr>
              <a:cxnSpLocks/>
              <a:stCxn id="17" idx="1"/>
              <a:endCxn id="8" idx="0"/>
            </p:cNvCxnSpPr>
            <p:nvPr/>
          </p:nvCxnSpPr>
          <p:spPr bwMode="auto">
            <a:xfrm flipH="1">
              <a:off x="733573" y="3873685"/>
              <a:ext cx="420348" cy="45100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9818D44-0FD3-330A-2573-52719193F36A}"/>
              </a:ext>
            </a:extLst>
          </p:cNvPr>
          <p:cNvSpPr txBox="1"/>
          <p:nvPr/>
        </p:nvSpPr>
        <p:spPr>
          <a:xfrm>
            <a:off x="9116867" y="1732087"/>
            <a:ext cx="2007755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7"/>
              </a:rPr>
              <a:t>Davies et al. (2021)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0624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What is a Neural Network?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Neural Networks were originally designed to mimic neurons in the human brain</a:t>
            </a:r>
          </a:p>
        </p:txBody>
      </p:sp>
      <p:pic>
        <p:nvPicPr>
          <p:cNvPr id="1026" name="Picture 2" descr="What Is a Neural Network?">
            <a:extLst>
              <a:ext uri="{FF2B5EF4-FFF2-40B4-BE49-F238E27FC236}">
                <a16:creationId xmlns:a16="http://schemas.microsoft.com/office/drawing/2014/main" id="{2C5EE041-9705-39D6-DDFD-AA7D26E33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274" y="2368730"/>
            <a:ext cx="5335452" cy="400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6354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ViMMS Workflow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ViMMS allows us to develop new DDA methods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No development costs in terms of materials or MS time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8BE9710-BCB9-DC84-86A6-016B1AC01280}"/>
              </a:ext>
            </a:extLst>
          </p:cNvPr>
          <p:cNvGrpSpPr/>
          <p:nvPr/>
        </p:nvGrpSpPr>
        <p:grpSpPr>
          <a:xfrm>
            <a:off x="1700759" y="3089454"/>
            <a:ext cx="8790481" cy="2749049"/>
            <a:chOff x="200433" y="2163282"/>
            <a:chExt cx="8790481" cy="2749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429F2812-3685-922C-8DBB-D2F8F1CE7E1E}"/>
                    </a:ext>
                  </a:extLst>
                </p:cNvPr>
                <p:cNvSpPr/>
                <p:nvPr/>
              </p:nvSpPr>
              <p:spPr bwMode="auto">
                <a:xfrm>
                  <a:off x="2808679" y="3702374"/>
                  <a:ext cx="1138850" cy="333634"/>
                </a:xfrm>
                <a:prstGeom prst="roundRect">
                  <a:avLst/>
                </a:prstGeom>
                <a:ln>
                  <a:solidFill>
                    <a:srgbClr val="080808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1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  <a:cs typeface="ＭＳ Ｐゴシック" charset="-128"/>
                    </a:rPr>
                    <a:t>Unknown </a:t>
                  </a:r>
                  <a14:m>
                    <m:oMath xmlns:m="http://schemas.openxmlformats.org/officeDocument/2006/math">
                      <m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m:t>𝜽</m:t>
                      </m:r>
                    </m:oMath>
                  </a14:m>
                  <a:endParaRPr kumimoji="0" lang="en-GB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  <a:cs typeface="ＭＳ Ｐゴシック" charset="-128"/>
                  </a:endParaRPr>
                </a:p>
              </p:txBody>
            </p:sp>
          </mc:Choice>
          <mc:Fallback xmlns="">
            <p:sp>
              <p:nvSpPr>
                <p:cNvPr id="2" name="Rectangle: Rounded Corners 1">
                  <a:extLst>
                    <a:ext uri="{FF2B5EF4-FFF2-40B4-BE49-F238E27FC236}">
                      <a16:creationId xmlns:a16="http://schemas.microsoft.com/office/drawing/2014/main" id="{1F7E8F17-A731-9EE3-C3C9-19C787F77E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08679" y="3702374"/>
                  <a:ext cx="1138850" cy="333634"/>
                </a:xfrm>
                <a:prstGeom prst="roundRect">
                  <a:avLst/>
                </a:prstGeom>
                <a:blipFill>
                  <a:blip r:embed="rId3"/>
                  <a:stretch>
                    <a:fillRect b="-12281"/>
                  </a:stretch>
                </a:blipFill>
                <a:ln>
                  <a:solidFill>
                    <a:srgbClr val="080808"/>
                  </a:solidFill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74DC652-DF0C-4ABB-99D3-3193C10615FD}"/>
                </a:ext>
              </a:extLst>
            </p:cNvPr>
            <p:cNvSpPr/>
            <p:nvPr/>
          </p:nvSpPr>
          <p:spPr bwMode="auto">
            <a:xfrm>
              <a:off x="4499992" y="3573568"/>
              <a:ext cx="1099409" cy="587644"/>
            </a:xfrm>
            <a:prstGeom prst="roundRect">
              <a:avLst/>
            </a:prstGeom>
            <a:ln>
              <a:solidFill>
                <a:srgbClr val="080808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Simulated Results</a:t>
              </a:r>
              <a:endPara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7E3F1906-F4CB-56DC-ACE5-4A2EA483F582}"/>
                    </a:ext>
                  </a:extLst>
                </p:cNvPr>
                <p:cNvSpPr/>
                <p:nvPr/>
              </p:nvSpPr>
              <p:spPr bwMode="auto">
                <a:xfrm>
                  <a:off x="6153445" y="3693736"/>
                  <a:ext cx="1188132" cy="360685"/>
                </a:xfrm>
                <a:prstGeom prst="roundRect">
                  <a:avLst/>
                </a:prstGeom>
                <a:ln>
                  <a:solidFill>
                    <a:srgbClr val="080808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1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  <a:cs typeface="ＭＳ Ｐゴシック" charset="-128"/>
                    </a:rPr>
                    <a:t>Optimised </a:t>
                  </a:r>
                  <a14:m>
                    <m:oMath xmlns:m="http://schemas.openxmlformats.org/officeDocument/2006/math">
                      <m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m:t>𝜽</m:t>
                      </m:r>
                    </m:oMath>
                  </a14:m>
                  <a:endParaRPr kumimoji="0" lang="en-GB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  <a:cs typeface="ＭＳ Ｐゴシック" charset="-128"/>
                  </a:endParaRPr>
                </a:p>
              </p:txBody>
            </p:sp>
          </mc:Choice>
          <mc:Fallback xmlns=""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64A77819-9078-2DAB-3DE6-2A02FB640B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153445" y="3693736"/>
                  <a:ext cx="1188132" cy="360685"/>
                </a:xfrm>
                <a:prstGeom prst="roundRect">
                  <a:avLst/>
                </a:prstGeom>
                <a:blipFill>
                  <a:blip r:embed="rId4"/>
                  <a:stretch>
                    <a:fillRect b="-4918"/>
                  </a:stretch>
                </a:blipFill>
                <a:ln>
                  <a:solidFill>
                    <a:srgbClr val="080808"/>
                  </a:solidFill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1F468A7-679A-B886-A40F-49E437987839}"/>
                </a:ext>
              </a:extLst>
            </p:cNvPr>
            <p:cNvSpPr/>
            <p:nvPr/>
          </p:nvSpPr>
          <p:spPr bwMode="auto">
            <a:xfrm>
              <a:off x="215305" y="4324686"/>
              <a:ext cx="1036536" cy="58764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Prototype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Controller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57A17AF-9DE5-1355-AE8E-04E13F9C3DA4}"/>
                </a:ext>
              </a:extLst>
            </p:cNvPr>
            <p:cNvSpPr/>
            <p:nvPr/>
          </p:nvSpPr>
          <p:spPr bwMode="auto">
            <a:xfrm>
              <a:off x="6153445" y="4438167"/>
              <a:ext cx="1188133" cy="36068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Controller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88EAE30-308B-B3C9-ABB0-F7466F3DA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84327" y="2163282"/>
              <a:ext cx="1602085" cy="1281668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9923896-BACF-802D-3BA8-4D24CA65CAF2}"/>
                </a:ext>
              </a:extLst>
            </p:cNvPr>
            <p:cNvCxnSpPr>
              <a:cxnSpLocks/>
              <a:stCxn id="3" idx="3"/>
              <a:endCxn id="4" idx="1"/>
            </p:cNvCxnSpPr>
            <p:nvPr/>
          </p:nvCxnSpPr>
          <p:spPr bwMode="auto">
            <a:xfrm flipV="1">
              <a:off x="3947529" y="3867390"/>
              <a:ext cx="552463" cy="180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81B56DD-0F04-A7A4-F063-D4436B5185AE}"/>
                </a:ext>
              </a:extLst>
            </p:cNvPr>
            <p:cNvCxnSpPr>
              <a:cxnSpLocks/>
              <a:stCxn id="8" idx="3"/>
              <a:endCxn id="17" idx="2"/>
            </p:cNvCxnSpPr>
            <p:nvPr/>
          </p:nvCxnSpPr>
          <p:spPr bwMode="auto">
            <a:xfrm flipV="1">
              <a:off x="1251841" y="4167507"/>
              <a:ext cx="471505" cy="451002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7C358BA-33C5-1CC1-F52B-D3EF458083F4}"/>
                </a:ext>
              </a:extLst>
            </p:cNvPr>
            <p:cNvCxnSpPr>
              <a:cxnSpLocks/>
              <a:stCxn id="10" idx="3"/>
            </p:cNvCxnSpPr>
            <p:nvPr/>
          </p:nvCxnSpPr>
          <p:spPr bwMode="auto">
            <a:xfrm flipV="1">
              <a:off x="7341578" y="4161212"/>
              <a:ext cx="794762" cy="457298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F0353C3-5BAF-B8CD-D440-AF27BD854C6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572333" y="3054194"/>
              <a:ext cx="564007" cy="51937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02BF23D-454E-92C5-7466-DCED2C3D5A7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283968" y="4618510"/>
              <a:ext cx="1700359" cy="16453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rgbClr val="00B050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60D2ECD-21D7-722D-53B8-8013B206B7E2}"/>
                </a:ext>
              </a:extLst>
            </p:cNvPr>
            <p:cNvSpPr/>
            <p:nvPr/>
          </p:nvSpPr>
          <p:spPr bwMode="auto">
            <a:xfrm>
              <a:off x="1153921" y="3579862"/>
              <a:ext cx="1138850" cy="587645"/>
            </a:xfrm>
            <a:prstGeom prst="roundRect">
              <a:avLst/>
            </a:prstGeom>
            <a:ln>
              <a:solidFill>
                <a:srgbClr val="080808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Simulated Results</a:t>
              </a:r>
              <a:endPara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964C854-A9D9-37E3-9491-6F629011C1BD}"/>
                </a:ext>
              </a:extLst>
            </p:cNvPr>
            <p:cNvCxnSpPr>
              <a:cxnSpLocks/>
              <a:stCxn id="4" idx="3"/>
              <a:endCxn id="7" idx="1"/>
            </p:cNvCxnSpPr>
            <p:nvPr/>
          </p:nvCxnSpPr>
          <p:spPr bwMode="auto">
            <a:xfrm>
              <a:off x="5599401" y="3867390"/>
              <a:ext cx="554044" cy="6689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6E7B218-DF7A-FE0A-A7E3-BE592BF03932}"/>
                </a:ext>
              </a:extLst>
            </p:cNvPr>
            <p:cNvCxnSpPr>
              <a:cxnSpLocks/>
              <a:stCxn id="7" idx="3"/>
              <a:endCxn id="20" idx="1"/>
            </p:cNvCxnSpPr>
            <p:nvPr/>
          </p:nvCxnSpPr>
          <p:spPr bwMode="auto">
            <a:xfrm flipV="1">
              <a:off x="7341577" y="3868814"/>
              <a:ext cx="549928" cy="526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409B982-B2DA-D8AB-0FA6-900BA108D79C}"/>
                </a:ext>
              </a:extLst>
            </p:cNvPr>
            <p:cNvSpPr/>
            <p:nvPr/>
          </p:nvSpPr>
          <p:spPr bwMode="auto">
            <a:xfrm>
              <a:off x="7891505" y="3574992"/>
              <a:ext cx="1099409" cy="587644"/>
            </a:xfrm>
            <a:prstGeom prst="roundRect">
              <a:avLst/>
            </a:prstGeom>
            <a:ln>
              <a:solidFill>
                <a:srgbClr val="080808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Real Results</a:t>
              </a:r>
              <a:endPara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114D391-A5A9-A6D6-3E46-E2CDA3632AE9}"/>
                </a:ext>
              </a:extLst>
            </p:cNvPr>
            <p:cNvSpPr/>
            <p:nvPr/>
          </p:nvSpPr>
          <p:spPr bwMode="auto">
            <a:xfrm>
              <a:off x="2808679" y="4438167"/>
              <a:ext cx="1139336" cy="36068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Controller</a:t>
              </a:r>
            </a:p>
          </p:txBody>
        </p:sp>
        <p:pic>
          <p:nvPicPr>
            <p:cNvPr id="22" name="Picture 2" descr="ViMMS Logo">
              <a:extLst>
                <a:ext uri="{FF2B5EF4-FFF2-40B4-BE49-F238E27FC236}">
                  <a16:creationId xmlns:a16="http://schemas.microsoft.com/office/drawing/2014/main" id="{A21FD442-4055-130B-3700-1AA4BF3EB0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1521" y="2218914"/>
              <a:ext cx="1411596" cy="107950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3" name="Picture 2" descr="ViMMS Logo">
              <a:extLst>
                <a:ext uri="{FF2B5EF4-FFF2-40B4-BE49-F238E27FC236}">
                  <a16:creationId xmlns:a16="http://schemas.microsoft.com/office/drawing/2014/main" id="{126E6577-B8FE-2963-3C11-4A32F85F22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433" y="2229665"/>
              <a:ext cx="1411596" cy="1079500"/>
            </a:xfrm>
            <a:prstGeom prst="rect">
              <a:avLst/>
            </a:prstGeom>
            <a:solidFill>
              <a:schemeClr val="bg1"/>
            </a:solidFill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48E6606-30BF-AF66-E21A-4D406457D396}"/>
                </a:ext>
              </a:extLst>
            </p:cNvPr>
            <p:cNvCxnSpPr>
              <a:cxnSpLocks/>
              <a:endCxn id="17" idx="0"/>
            </p:cNvCxnSpPr>
            <p:nvPr/>
          </p:nvCxnSpPr>
          <p:spPr bwMode="auto">
            <a:xfrm>
              <a:off x="1411987" y="3235982"/>
              <a:ext cx="311359" cy="34388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C0844DE-0955-E34F-848E-B890FD8CA3B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967247" y="3252719"/>
              <a:ext cx="727018" cy="31635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6648111-1963-DCB0-FDBB-11C4E548114E}"/>
                </a:ext>
              </a:extLst>
            </p:cNvPr>
            <p:cNvCxnSpPr>
              <a:cxnSpLocks/>
              <a:stCxn id="21" idx="3"/>
            </p:cNvCxnSpPr>
            <p:nvPr/>
          </p:nvCxnSpPr>
          <p:spPr bwMode="auto">
            <a:xfrm flipV="1">
              <a:off x="3948015" y="4167507"/>
              <a:ext cx="752637" cy="451003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4027413-75A1-1F73-35CB-7F5F919E6220}"/>
                </a:ext>
              </a:extLst>
            </p:cNvPr>
            <p:cNvCxnSpPr>
              <a:cxnSpLocks/>
              <a:stCxn id="8" idx="3"/>
              <a:endCxn id="21" idx="1"/>
            </p:cNvCxnSpPr>
            <p:nvPr/>
          </p:nvCxnSpPr>
          <p:spPr bwMode="auto">
            <a:xfrm>
              <a:off x="1251841" y="4618509"/>
              <a:ext cx="1556838" cy="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5FE03AF-FE67-3565-C672-CCEC9076C7CB}"/>
                </a:ext>
              </a:extLst>
            </p:cNvPr>
            <p:cNvCxnSpPr>
              <a:cxnSpLocks/>
              <a:stCxn id="17" idx="1"/>
              <a:endCxn id="8" idx="0"/>
            </p:cNvCxnSpPr>
            <p:nvPr/>
          </p:nvCxnSpPr>
          <p:spPr bwMode="auto">
            <a:xfrm flipH="1">
              <a:off x="733573" y="3873685"/>
              <a:ext cx="420348" cy="45100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9818D44-0FD3-330A-2573-52719193F36A}"/>
              </a:ext>
            </a:extLst>
          </p:cNvPr>
          <p:cNvSpPr txBox="1"/>
          <p:nvPr/>
        </p:nvSpPr>
        <p:spPr>
          <a:xfrm>
            <a:off x="9116867" y="1732087"/>
            <a:ext cx="2007755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7"/>
              </a:rPr>
              <a:t>Davies et al. (2021)</a:t>
            </a:r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D87E1E7-F960-94B9-BB55-782FEACA24DC}"/>
              </a:ext>
            </a:extLst>
          </p:cNvPr>
          <p:cNvSpPr/>
          <p:nvPr/>
        </p:nvSpPr>
        <p:spPr>
          <a:xfrm>
            <a:off x="603900" y="2864948"/>
            <a:ext cx="3507872" cy="3601166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55483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ViMMS Workflow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ViMMS allows us to develop new DDA methods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No development costs in terms of materials or MS time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8BE9710-BCB9-DC84-86A6-016B1AC01280}"/>
              </a:ext>
            </a:extLst>
          </p:cNvPr>
          <p:cNvGrpSpPr/>
          <p:nvPr/>
        </p:nvGrpSpPr>
        <p:grpSpPr>
          <a:xfrm>
            <a:off x="1700759" y="3089454"/>
            <a:ext cx="8790481" cy="2749049"/>
            <a:chOff x="200433" y="2163282"/>
            <a:chExt cx="8790481" cy="2749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429F2812-3685-922C-8DBB-D2F8F1CE7E1E}"/>
                    </a:ext>
                  </a:extLst>
                </p:cNvPr>
                <p:cNvSpPr/>
                <p:nvPr/>
              </p:nvSpPr>
              <p:spPr bwMode="auto">
                <a:xfrm>
                  <a:off x="2808679" y="3702374"/>
                  <a:ext cx="1138850" cy="333634"/>
                </a:xfrm>
                <a:prstGeom prst="roundRect">
                  <a:avLst/>
                </a:prstGeom>
                <a:ln>
                  <a:solidFill>
                    <a:srgbClr val="080808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1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  <a:cs typeface="ＭＳ Ｐゴシック" charset="-128"/>
                    </a:rPr>
                    <a:t>Unknown </a:t>
                  </a:r>
                  <a14:m>
                    <m:oMath xmlns:m="http://schemas.openxmlformats.org/officeDocument/2006/math">
                      <m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m:t>𝜽</m:t>
                      </m:r>
                    </m:oMath>
                  </a14:m>
                  <a:endParaRPr kumimoji="0" lang="en-GB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  <a:cs typeface="ＭＳ Ｐゴシック" charset="-128"/>
                  </a:endParaRPr>
                </a:p>
              </p:txBody>
            </p:sp>
          </mc:Choice>
          <mc:Fallback xmlns="">
            <p:sp>
              <p:nvSpPr>
                <p:cNvPr id="2" name="Rectangle: Rounded Corners 1">
                  <a:extLst>
                    <a:ext uri="{FF2B5EF4-FFF2-40B4-BE49-F238E27FC236}">
                      <a16:creationId xmlns:a16="http://schemas.microsoft.com/office/drawing/2014/main" id="{1F7E8F17-A731-9EE3-C3C9-19C787F77E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08679" y="3702374"/>
                  <a:ext cx="1138850" cy="333634"/>
                </a:xfrm>
                <a:prstGeom prst="roundRect">
                  <a:avLst/>
                </a:prstGeom>
                <a:blipFill>
                  <a:blip r:embed="rId3"/>
                  <a:stretch>
                    <a:fillRect b="-12281"/>
                  </a:stretch>
                </a:blipFill>
                <a:ln>
                  <a:solidFill>
                    <a:srgbClr val="080808"/>
                  </a:solidFill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74DC652-DF0C-4ABB-99D3-3193C10615FD}"/>
                </a:ext>
              </a:extLst>
            </p:cNvPr>
            <p:cNvSpPr/>
            <p:nvPr/>
          </p:nvSpPr>
          <p:spPr bwMode="auto">
            <a:xfrm>
              <a:off x="4499992" y="3573568"/>
              <a:ext cx="1099409" cy="587644"/>
            </a:xfrm>
            <a:prstGeom prst="roundRect">
              <a:avLst/>
            </a:prstGeom>
            <a:ln>
              <a:solidFill>
                <a:srgbClr val="080808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Simulated Results</a:t>
              </a:r>
              <a:endPara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7E3F1906-F4CB-56DC-ACE5-4A2EA483F582}"/>
                    </a:ext>
                  </a:extLst>
                </p:cNvPr>
                <p:cNvSpPr/>
                <p:nvPr/>
              </p:nvSpPr>
              <p:spPr bwMode="auto">
                <a:xfrm>
                  <a:off x="6153445" y="3693736"/>
                  <a:ext cx="1188132" cy="360685"/>
                </a:xfrm>
                <a:prstGeom prst="roundRect">
                  <a:avLst/>
                </a:prstGeom>
                <a:ln>
                  <a:solidFill>
                    <a:srgbClr val="080808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1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  <a:cs typeface="ＭＳ Ｐゴシック" charset="-128"/>
                    </a:rPr>
                    <a:t>Optimised </a:t>
                  </a:r>
                  <a14:m>
                    <m:oMath xmlns:m="http://schemas.openxmlformats.org/officeDocument/2006/math">
                      <m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m:t>𝜽</m:t>
                      </m:r>
                    </m:oMath>
                  </a14:m>
                  <a:endParaRPr kumimoji="0" lang="en-GB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  <a:cs typeface="ＭＳ Ｐゴシック" charset="-128"/>
                  </a:endParaRPr>
                </a:p>
              </p:txBody>
            </p:sp>
          </mc:Choice>
          <mc:Fallback xmlns=""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64A77819-9078-2DAB-3DE6-2A02FB640B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153445" y="3693736"/>
                  <a:ext cx="1188132" cy="360685"/>
                </a:xfrm>
                <a:prstGeom prst="roundRect">
                  <a:avLst/>
                </a:prstGeom>
                <a:blipFill>
                  <a:blip r:embed="rId4"/>
                  <a:stretch>
                    <a:fillRect b="-4918"/>
                  </a:stretch>
                </a:blipFill>
                <a:ln>
                  <a:solidFill>
                    <a:srgbClr val="080808"/>
                  </a:solidFill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1F468A7-679A-B886-A40F-49E437987839}"/>
                </a:ext>
              </a:extLst>
            </p:cNvPr>
            <p:cNvSpPr/>
            <p:nvPr/>
          </p:nvSpPr>
          <p:spPr bwMode="auto">
            <a:xfrm>
              <a:off x="215305" y="4324686"/>
              <a:ext cx="1036536" cy="58764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Prototype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Controller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57A17AF-9DE5-1355-AE8E-04E13F9C3DA4}"/>
                </a:ext>
              </a:extLst>
            </p:cNvPr>
            <p:cNvSpPr/>
            <p:nvPr/>
          </p:nvSpPr>
          <p:spPr bwMode="auto">
            <a:xfrm>
              <a:off x="6153445" y="4438167"/>
              <a:ext cx="1188133" cy="36068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Controller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88EAE30-308B-B3C9-ABB0-F7466F3DA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84327" y="2163282"/>
              <a:ext cx="1602085" cy="1281668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9923896-BACF-802D-3BA8-4D24CA65CAF2}"/>
                </a:ext>
              </a:extLst>
            </p:cNvPr>
            <p:cNvCxnSpPr>
              <a:cxnSpLocks/>
              <a:stCxn id="3" idx="3"/>
              <a:endCxn id="4" idx="1"/>
            </p:cNvCxnSpPr>
            <p:nvPr/>
          </p:nvCxnSpPr>
          <p:spPr bwMode="auto">
            <a:xfrm flipV="1">
              <a:off x="3947529" y="3867390"/>
              <a:ext cx="552463" cy="180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81B56DD-0F04-A7A4-F063-D4436B5185AE}"/>
                </a:ext>
              </a:extLst>
            </p:cNvPr>
            <p:cNvCxnSpPr>
              <a:cxnSpLocks/>
              <a:stCxn id="8" idx="3"/>
              <a:endCxn id="17" idx="2"/>
            </p:cNvCxnSpPr>
            <p:nvPr/>
          </p:nvCxnSpPr>
          <p:spPr bwMode="auto">
            <a:xfrm flipV="1">
              <a:off x="1251841" y="4167507"/>
              <a:ext cx="471505" cy="451002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7C358BA-33C5-1CC1-F52B-D3EF458083F4}"/>
                </a:ext>
              </a:extLst>
            </p:cNvPr>
            <p:cNvCxnSpPr>
              <a:cxnSpLocks/>
              <a:stCxn id="10" idx="3"/>
            </p:cNvCxnSpPr>
            <p:nvPr/>
          </p:nvCxnSpPr>
          <p:spPr bwMode="auto">
            <a:xfrm flipV="1">
              <a:off x="7341578" y="4161212"/>
              <a:ext cx="794762" cy="457298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F0353C3-5BAF-B8CD-D440-AF27BD854C6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572333" y="3054194"/>
              <a:ext cx="564007" cy="51937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02BF23D-454E-92C5-7466-DCED2C3D5A7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283968" y="4618510"/>
              <a:ext cx="1700359" cy="16453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rgbClr val="00B050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60D2ECD-21D7-722D-53B8-8013B206B7E2}"/>
                </a:ext>
              </a:extLst>
            </p:cNvPr>
            <p:cNvSpPr/>
            <p:nvPr/>
          </p:nvSpPr>
          <p:spPr bwMode="auto">
            <a:xfrm>
              <a:off x="1153921" y="3579862"/>
              <a:ext cx="1138850" cy="587645"/>
            </a:xfrm>
            <a:prstGeom prst="roundRect">
              <a:avLst/>
            </a:prstGeom>
            <a:ln>
              <a:solidFill>
                <a:srgbClr val="080808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Simulated Results</a:t>
              </a:r>
              <a:endPara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964C854-A9D9-37E3-9491-6F629011C1BD}"/>
                </a:ext>
              </a:extLst>
            </p:cNvPr>
            <p:cNvCxnSpPr>
              <a:cxnSpLocks/>
              <a:stCxn id="4" idx="3"/>
              <a:endCxn id="7" idx="1"/>
            </p:cNvCxnSpPr>
            <p:nvPr/>
          </p:nvCxnSpPr>
          <p:spPr bwMode="auto">
            <a:xfrm>
              <a:off x="5599401" y="3867390"/>
              <a:ext cx="554044" cy="6689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6E7B218-DF7A-FE0A-A7E3-BE592BF03932}"/>
                </a:ext>
              </a:extLst>
            </p:cNvPr>
            <p:cNvCxnSpPr>
              <a:cxnSpLocks/>
              <a:stCxn id="7" idx="3"/>
              <a:endCxn id="20" idx="1"/>
            </p:cNvCxnSpPr>
            <p:nvPr/>
          </p:nvCxnSpPr>
          <p:spPr bwMode="auto">
            <a:xfrm flipV="1">
              <a:off x="7341577" y="3868814"/>
              <a:ext cx="549928" cy="526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409B982-B2DA-D8AB-0FA6-900BA108D79C}"/>
                </a:ext>
              </a:extLst>
            </p:cNvPr>
            <p:cNvSpPr/>
            <p:nvPr/>
          </p:nvSpPr>
          <p:spPr bwMode="auto">
            <a:xfrm>
              <a:off x="7891505" y="3574992"/>
              <a:ext cx="1099409" cy="587644"/>
            </a:xfrm>
            <a:prstGeom prst="roundRect">
              <a:avLst/>
            </a:prstGeom>
            <a:ln>
              <a:solidFill>
                <a:srgbClr val="080808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Real Results</a:t>
              </a:r>
              <a:endPara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114D391-A5A9-A6D6-3E46-E2CDA3632AE9}"/>
                </a:ext>
              </a:extLst>
            </p:cNvPr>
            <p:cNvSpPr/>
            <p:nvPr/>
          </p:nvSpPr>
          <p:spPr bwMode="auto">
            <a:xfrm>
              <a:off x="2808679" y="4438167"/>
              <a:ext cx="1139336" cy="36068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Controller</a:t>
              </a:r>
            </a:p>
          </p:txBody>
        </p:sp>
        <p:pic>
          <p:nvPicPr>
            <p:cNvPr id="22" name="Picture 2" descr="ViMMS Logo">
              <a:extLst>
                <a:ext uri="{FF2B5EF4-FFF2-40B4-BE49-F238E27FC236}">
                  <a16:creationId xmlns:a16="http://schemas.microsoft.com/office/drawing/2014/main" id="{A21FD442-4055-130B-3700-1AA4BF3EB0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1521" y="2218914"/>
              <a:ext cx="1411596" cy="107950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3" name="Picture 2" descr="ViMMS Logo">
              <a:extLst>
                <a:ext uri="{FF2B5EF4-FFF2-40B4-BE49-F238E27FC236}">
                  <a16:creationId xmlns:a16="http://schemas.microsoft.com/office/drawing/2014/main" id="{126E6577-B8FE-2963-3C11-4A32F85F22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433" y="2229665"/>
              <a:ext cx="1411596" cy="1079500"/>
            </a:xfrm>
            <a:prstGeom prst="rect">
              <a:avLst/>
            </a:prstGeom>
            <a:solidFill>
              <a:schemeClr val="bg1"/>
            </a:solidFill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48E6606-30BF-AF66-E21A-4D406457D396}"/>
                </a:ext>
              </a:extLst>
            </p:cNvPr>
            <p:cNvCxnSpPr>
              <a:cxnSpLocks/>
              <a:endCxn id="17" idx="0"/>
            </p:cNvCxnSpPr>
            <p:nvPr/>
          </p:nvCxnSpPr>
          <p:spPr bwMode="auto">
            <a:xfrm>
              <a:off x="1411987" y="3235982"/>
              <a:ext cx="311359" cy="34388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C0844DE-0955-E34F-848E-B890FD8CA3B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967247" y="3252719"/>
              <a:ext cx="727018" cy="31635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6648111-1963-DCB0-FDBB-11C4E548114E}"/>
                </a:ext>
              </a:extLst>
            </p:cNvPr>
            <p:cNvCxnSpPr>
              <a:cxnSpLocks/>
              <a:stCxn id="21" idx="3"/>
            </p:cNvCxnSpPr>
            <p:nvPr/>
          </p:nvCxnSpPr>
          <p:spPr bwMode="auto">
            <a:xfrm flipV="1">
              <a:off x="3948015" y="4167507"/>
              <a:ext cx="752637" cy="451003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4027413-75A1-1F73-35CB-7F5F919E6220}"/>
                </a:ext>
              </a:extLst>
            </p:cNvPr>
            <p:cNvCxnSpPr>
              <a:cxnSpLocks/>
              <a:stCxn id="8" idx="3"/>
              <a:endCxn id="21" idx="1"/>
            </p:cNvCxnSpPr>
            <p:nvPr/>
          </p:nvCxnSpPr>
          <p:spPr bwMode="auto">
            <a:xfrm>
              <a:off x="1251841" y="4618509"/>
              <a:ext cx="1556838" cy="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5FE03AF-FE67-3565-C672-CCEC9076C7CB}"/>
                </a:ext>
              </a:extLst>
            </p:cNvPr>
            <p:cNvCxnSpPr>
              <a:cxnSpLocks/>
              <a:stCxn id="17" idx="1"/>
              <a:endCxn id="8" idx="0"/>
            </p:cNvCxnSpPr>
            <p:nvPr/>
          </p:nvCxnSpPr>
          <p:spPr bwMode="auto">
            <a:xfrm flipH="1">
              <a:off x="733573" y="3873685"/>
              <a:ext cx="420348" cy="45100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9818D44-0FD3-330A-2573-52719193F36A}"/>
              </a:ext>
            </a:extLst>
          </p:cNvPr>
          <p:cNvSpPr txBox="1"/>
          <p:nvPr/>
        </p:nvSpPr>
        <p:spPr>
          <a:xfrm>
            <a:off x="9116867" y="1732087"/>
            <a:ext cx="2007755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7"/>
              </a:rPr>
              <a:t>Davies et al. (2021)</a:t>
            </a:r>
            <a:endParaRPr lang="en-GB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185CFEB-74E9-A6C8-8147-97B9CE51B704}"/>
              </a:ext>
            </a:extLst>
          </p:cNvPr>
          <p:cNvSpPr/>
          <p:nvPr/>
        </p:nvSpPr>
        <p:spPr>
          <a:xfrm>
            <a:off x="3885427" y="2864948"/>
            <a:ext cx="3507872" cy="3601166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87080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ViMMS Workflow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ViMMS allows us to develop new DDA methods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No development costs in terms of materials or MS time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8BE9710-BCB9-DC84-86A6-016B1AC01280}"/>
              </a:ext>
            </a:extLst>
          </p:cNvPr>
          <p:cNvGrpSpPr/>
          <p:nvPr/>
        </p:nvGrpSpPr>
        <p:grpSpPr>
          <a:xfrm>
            <a:off x="1700759" y="3089454"/>
            <a:ext cx="8790481" cy="2749049"/>
            <a:chOff x="200433" y="2163282"/>
            <a:chExt cx="8790481" cy="2749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429F2812-3685-922C-8DBB-D2F8F1CE7E1E}"/>
                    </a:ext>
                  </a:extLst>
                </p:cNvPr>
                <p:cNvSpPr/>
                <p:nvPr/>
              </p:nvSpPr>
              <p:spPr bwMode="auto">
                <a:xfrm>
                  <a:off x="2808679" y="3702374"/>
                  <a:ext cx="1138850" cy="333634"/>
                </a:xfrm>
                <a:prstGeom prst="roundRect">
                  <a:avLst/>
                </a:prstGeom>
                <a:ln>
                  <a:solidFill>
                    <a:srgbClr val="080808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1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  <a:cs typeface="ＭＳ Ｐゴシック" charset="-128"/>
                    </a:rPr>
                    <a:t>Unknown </a:t>
                  </a:r>
                  <a14:m>
                    <m:oMath xmlns:m="http://schemas.openxmlformats.org/officeDocument/2006/math">
                      <m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m:t>𝜽</m:t>
                      </m:r>
                    </m:oMath>
                  </a14:m>
                  <a:endParaRPr kumimoji="0" lang="en-GB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  <a:cs typeface="ＭＳ Ｐゴシック" charset="-128"/>
                  </a:endParaRPr>
                </a:p>
              </p:txBody>
            </p:sp>
          </mc:Choice>
          <mc:Fallback xmlns=""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429F2812-3685-922C-8DBB-D2F8F1CE7E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08679" y="3702374"/>
                  <a:ext cx="1138850" cy="333634"/>
                </a:xfrm>
                <a:prstGeom prst="roundRect">
                  <a:avLst/>
                </a:prstGeom>
                <a:blipFill>
                  <a:blip r:embed="rId3"/>
                  <a:stretch>
                    <a:fillRect b="-12281"/>
                  </a:stretch>
                </a:blipFill>
                <a:ln>
                  <a:solidFill>
                    <a:srgbClr val="080808"/>
                  </a:solidFill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74DC652-DF0C-4ABB-99D3-3193C10615FD}"/>
                </a:ext>
              </a:extLst>
            </p:cNvPr>
            <p:cNvSpPr/>
            <p:nvPr/>
          </p:nvSpPr>
          <p:spPr bwMode="auto">
            <a:xfrm>
              <a:off x="4499992" y="3573568"/>
              <a:ext cx="1099409" cy="587644"/>
            </a:xfrm>
            <a:prstGeom prst="roundRect">
              <a:avLst/>
            </a:prstGeom>
            <a:ln>
              <a:solidFill>
                <a:srgbClr val="080808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Simulated Results</a:t>
              </a:r>
              <a:endPara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7E3F1906-F4CB-56DC-ACE5-4A2EA483F582}"/>
                    </a:ext>
                  </a:extLst>
                </p:cNvPr>
                <p:cNvSpPr/>
                <p:nvPr/>
              </p:nvSpPr>
              <p:spPr bwMode="auto">
                <a:xfrm>
                  <a:off x="6153445" y="3693736"/>
                  <a:ext cx="1188132" cy="360685"/>
                </a:xfrm>
                <a:prstGeom prst="roundRect">
                  <a:avLst/>
                </a:prstGeom>
                <a:ln>
                  <a:solidFill>
                    <a:srgbClr val="080808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1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-128"/>
                      <a:cs typeface="ＭＳ Ｐゴシック" charset="-128"/>
                    </a:rPr>
                    <a:t>Optimised </a:t>
                  </a:r>
                  <a14:m>
                    <m:oMath xmlns:m="http://schemas.openxmlformats.org/officeDocument/2006/math">
                      <m:r>
                        <a:rPr kumimoji="0" lang="en-GB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m:t>𝜽</m:t>
                      </m:r>
                    </m:oMath>
                  </a14:m>
                  <a:endParaRPr kumimoji="0" lang="en-GB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  <a:cs typeface="ＭＳ Ｐゴシック" charset="-128"/>
                  </a:endParaRPr>
                </a:p>
              </p:txBody>
            </p:sp>
          </mc:Choice>
          <mc:Fallback xmlns=""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7E3F1906-F4CB-56DC-ACE5-4A2EA483F5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153445" y="3693736"/>
                  <a:ext cx="1188132" cy="360685"/>
                </a:xfrm>
                <a:prstGeom prst="roundRect">
                  <a:avLst/>
                </a:prstGeom>
                <a:blipFill>
                  <a:blip r:embed="rId4"/>
                  <a:stretch>
                    <a:fillRect b="-4918"/>
                  </a:stretch>
                </a:blipFill>
                <a:ln>
                  <a:solidFill>
                    <a:srgbClr val="080808"/>
                  </a:solidFill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1F468A7-679A-B886-A40F-49E437987839}"/>
                </a:ext>
              </a:extLst>
            </p:cNvPr>
            <p:cNvSpPr/>
            <p:nvPr/>
          </p:nvSpPr>
          <p:spPr bwMode="auto">
            <a:xfrm>
              <a:off x="215305" y="4324686"/>
              <a:ext cx="1036536" cy="58764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Prototype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Controller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57A17AF-9DE5-1355-AE8E-04E13F9C3DA4}"/>
                </a:ext>
              </a:extLst>
            </p:cNvPr>
            <p:cNvSpPr/>
            <p:nvPr/>
          </p:nvSpPr>
          <p:spPr bwMode="auto">
            <a:xfrm>
              <a:off x="6153445" y="4438167"/>
              <a:ext cx="1188133" cy="36068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Controller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88EAE30-308B-B3C9-ABB0-F7466F3DA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84327" y="2163282"/>
              <a:ext cx="1602085" cy="1281668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9923896-BACF-802D-3BA8-4D24CA65CAF2}"/>
                </a:ext>
              </a:extLst>
            </p:cNvPr>
            <p:cNvCxnSpPr>
              <a:cxnSpLocks/>
              <a:stCxn id="3" idx="3"/>
              <a:endCxn id="4" idx="1"/>
            </p:cNvCxnSpPr>
            <p:nvPr/>
          </p:nvCxnSpPr>
          <p:spPr bwMode="auto">
            <a:xfrm flipV="1">
              <a:off x="3947529" y="3867390"/>
              <a:ext cx="552463" cy="180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81B56DD-0F04-A7A4-F063-D4436B5185AE}"/>
                </a:ext>
              </a:extLst>
            </p:cNvPr>
            <p:cNvCxnSpPr>
              <a:cxnSpLocks/>
              <a:stCxn id="8" idx="3"/>
              <a:endCxn id="17" idx="2"/>
            </p:cNvCxnSpPr>
            <p:nvPr/>
          </p:nvCxnSpPr>
          <p:spPr bwMode="auto">
            <a:xfrm flipV="1">
              <a:off x="1251841" y="4167507"/>
              <a:ext cx="471505" cy="451002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7C358BA-33C5-1CC1-F52B-D3EF458083F4}"/>
                </a:ext>
              </a:extLst>
            </p:cNvPr>
            <p:cNvCxnSpPr>
              <a:cxnSpLocks/>
              <a:stCxn id="10" idx="3"/>
            </p:cNvCxnSpPr>
            <p:nvPr/>
          </p:nvCxnSpPr>
          <p:spPr bwMode="auto">
            <a:xfrm flipV="1">
              <a:off x="7341578" y="4161212"/>
              <a:ext cx="794762" cy="457298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F0353C3-5BAF-B8CD-D440-AF27BD854C6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572333" y="3054194"/>
              <a:ext cx="564007" cy="51937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02BF23D-454E-92C5-7466-DCED2C3D5A7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283968" y="4618510"/>
              <a:ext cx="1700359" cy="16453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rgbClr val="00B050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60D2ECD-21D7-722D-53B8-8013B206B7E2}"/>
                </a:ext>
              </a:extLst>
            </p:cNvPr>
            <p:cNvSpPr/>
            <p:nvPr/>
          </p:nvSpPr>
          <p:spPr bwMode="auto">
            <a:xfrm>
              <a:off x="1153921" y="3579862"/>
              <a:ext cx="1138850" cy="587645"/>
            </a:xfrm>
            <a:prstGeom prst="roundRect">
              <a:avLst/>
            </a:prstGeom>
            <a:ln>
              <a:solidFill>
                <a:srgbClr val="080808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Simulated Results</a:t>
              </a:r>
              <a:endPara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964C854-A9D9-37E3-9491-6F629011C1BD}"/>
                </a:ext>
              </a:extLst>
            </p:cNvPr>
            <p:cNvCxnSpPr>
              <a:cxnSpLocks/>
              <a:stCxn id="4" idx="3"/>
              <a:endCxn id="7" idx="1"/>
            </p:cNvCxnSpPr>
            <p:nvPr/>
          </p:nvCxnSpPr>
          <p:spPr bwMode="auto">
            <a:xfrm>
              <a:off x="5599401" y="3867390"/>
              <a:ext cx="554044" cy="6689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6E7B218-DF7A-FE0A-A7E3-BE592BF03932}"/>
                </a:ext>
              </a:extLst>
            </p:cNvPr>
            <p:cNvCxnSpPr>
              <a:cxnSpLocks/>
              <a:stCxn id="7" idx="3"/>
              <a:endCxn id="20" idx="1"/>
            </p:cNvCxnSpPr>
            <p:nvPr/>
          </p:nvCxnSpPr>
          <p:spPr bwMode="auto">
            <a:xfrm flipV="1">
              <a:off x="7341577" y="3868814"/>
              <a:ext cx="549928" cy="526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409B982-B2DA-D8AB-0FA6-900BA108D79C}"/>
                </a:ext>
              </a:extLst>
            </p:cNvPr>
            <p:cNvSpPr/>
            <p:nvPr/>
          </p:nvSpPr>
          <p:spPr bwMode="auto">
            <a:xfrm>
              <a:off x="7891505" y="3574992"/>
              <a:ext cx="1099409" cy="587644"/>
            </a:xfrm>
            <a:prstGeom prst="roundRect">
              <a:avLst/>
            </a:prstGeom>
            <a:ln>
              <a:solidFill>
                <a:srgbClr val="080808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Real Results</a:t>
              </a:r>
              <a:endPara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114D391-A5A9-A6D6-3E46-E2CDA3632AE9}"/>
                </a:ext>
              </a:extLst>
            </p:cNvPr>
            <p:cNvSpPr/>
            <p:nvPr/>
          </p:nvSpPr>
          <p:spPr bwMode="auto">
            <a:xfrm>
              <a:off x="2808679" y="4438167"/>
              <a:ext cx="1139336" cy="36068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Controller</a:t>
              </a:r>
            </a:p>
          </p:txBody>
        </p:sp>
        <p:pic>
          <p:nvPicPr>
            <p:cNvPr id="22" name="Picture 2" descr="ViMMS Logo">
              <a:extLst>
                <a:ext uri="{FF2B5EF4-FFF2-40B4-BE49-F238E27FC236}">
                  <a16:creationId xmlns:a16="http://schemas.microsoft.com/office/drawing/2014/main" id="{A21FD442-4055-130B-3700-1AA4BF3EB0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1521" y="2218914"/>
              <a:ext cx="1411596" cy="107950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3" name="Picture 2" descr="ViMMS Logo">
              <a:extLst>
                <a:ext uri="{FF2B5EF4-FFF2-40B4-BE49-F238E27FC236}">
                  <a16:creationId xmlns:a16="http://schemas.microsoft.com/office/drawing/2014/main" id="{126E6577-B8FE-2963-3C11-4A32F85F22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433" y="2229665"/>
              <a:ext cx="1411596" cy="1079500"/>
            </a:xfrm>
            <a:prstGeom prst="rect">
              <a:avLst/>
            </a:prstGeom>
            <a:solidFill>
              <a:schemeClr val="bg1"/>
            </a:solidFill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48E6606-30BF-AF66-E21A-4D406457D396}"/>
                </a:ext>
              </a:extLst>
            </p:cNvPr>
            <p:cNvCxnSpPr>
              <a:cxnSpLocks/>
              <a:endCxn id="17" idx="0"/>
            </p:cNvCxnSpPr>
            <p:nvPr/>
          </p:nvCxnSpPr>
          <p:spPr bwMode="auto">
            <a:xfrm>
              <a:off x="1411987" y="3235982"/>
              <a:ext cx="311359" cy="34388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C0844DE-0955-E34F-848E-B890FD8CA3B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967247" y="3252719"/>
              <a:ext cx="727018" cy="31635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6648111-1963-DCB0-FDBB-11C4E548114E}"/>
                </a:ext>
              </a:extLst>
            </p:cNvPr>
            <p:cNvCxnSpPr>
              <a:cxnSpLocks/>
              <a:stCxn id="21" idx="3"/>
            </p:cNvCxnSpPr>
            <p:nvPr/>
          </p:nvCxnSpPr>
          <p:spPr bwMode="auto">
            <a:xfrm flipV="1">
              <a:off x="3948015" y="4167507"/>
              <a:ext cx="752637" cy="451003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4027413-75A1-1F73-35CB-7F5F919E6220}"/>
                </a:ext>
              </a:extLst>
            </p:cNvPr>
            <p:cNvCxnSpPr>
              <a:cxnSpLocks/>
              <a:stCxn id="8" idx="3"/>
              <a:endCxn id="21" idx="1"/>
            </p:cNvCxnSpPr>
            <p:nvPr/>
          </p:nvCxnSpPr>
          <p:spPr bwMode="auto">
            <a:xfrm>
              <a:off x="1251841" y="4618509"/>
              <a:ext cx="1556838" cy="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5FE03AF-FE67-3565-C672-CCEC9076C7CB}"/>
                </a:ext>
              </a:extLst>
            </p:cNvPr>
            <p:cNvCxnSpPr>
              <a:cxnSpLocks/>
              <a:stCxn id="17" idx="1"/>
              <a:endCxn id="8" idx="0"/>
            </p:cNvCxnSpPr>
            <p:nvPr/>
          </p:nvCxnSpPr>
          <p:spPr bwMode="auto">
            <a:xfrm flipH="1">
              <a:off x="733573" y="3873685"/>
              <a:ext cx="420348" cy="45100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9818D44-0FD3-330A-2573-52719193F36A}"/>
              </a:ext>
            </a:extLst>
          </p:cNvPr>
          <p:cNvSpPr txBox="1"/>
          <p:nvPr/>
        </p:nvSpPr>
        <p:spPr>
          <a:xfrm>
            <a:off x="9116867" y="1732087"/>
            <a:ext cx="2007755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7"/>
              </a:rPr>
              <a:t>Davies et al. (2021)</a:t>
            </a:r>
            <a:endParaRPr lang="en-GB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64A7AAC-74FB-D188-D055-E3BA381B5581}"/>
              </a:ext>
            </a:extLst>
          </p:cNvPr>
          <p:cNvSpPr/>
          <p:nvPr/>
        </p:nvSpPr>
        <p:spPr>
          <a:xfrm>
            <a:off x="7077911" y="2819325"/>
            <a:ext cx="3507872" cy="3601166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96327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 err="1"/>
              <a:t>SmartROI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SmartROI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tracks MS1 ROIs in real time – Peaks (m/z, RT, intensity)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It aims to reduce the amount of times a metabolite is fragmented, allowing peaks to be used in other places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It aims to fragment at the top of peaks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EFD0CF-2D5F-B66D-3466-E0D9C1B9C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378" y="3712192"/>
            <a:ext cx="5809243" cy="274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3058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 err="1"/>
              <a:t>WeightedDEW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 err="1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WeightedDEW</a:t>
            </a: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works similarly to Top-N, but with a more complex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It allows longer DEWs, but can be overridden by larger peaks in case of multiple peaks at the same m/z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351626-0A08-F246-6E48-1AE913AEF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437" y="3429000"/>
            <a:ext cx="6144542" cy="323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9888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 err="1"/>
              <a:t>SmartROI</a:t>
            </a:r>
            <a:r>
              <a:rPr lang="en-US" dirty="0"/>
              <a:t> &amp; </a:t>
            </a:r>
            <a:r>
              <a:rPr lang="en-US" dirty="0" err="1"/>
              <a:t>WeightedDEW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824734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We hope (and believe) these methods can help increase the number of metabolites for which we collect spectra for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18" name="Table 62">
            <a:extLst>
              <a:ext uri="{FF2B5EF4-FFF2-40B4-BE49-F238E27FC236}">
                <a16:creationId xmlns:a16="http://schemas.microsoft.com/office/drawing/2014/main" id="{DE401627-4DF6-6FF9-6B99-C7FD96E986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157291"/>
              </p:ext>
            </p:extLst>
          </p:nvPr>
        </p:nvGraphicFramePr>
        <p:xfrm>
          <a:off x="7376129" y="2684507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19" name="Flowchart: Terminator 18">
            <a:extLst>
              <a:ext uri="{FF2B5EF4-FFF2-40B4-BE49-F238E27FC236}">
                <a16:creationId xmlns:a16="http://schemas.microsoft.com/office/drawing/2014/main" id="{16A63A58-5CB5-340E-8BCE-71FB2105331C}"/>
              </a:ext>
            </a:extLst>
          </p:cNvPr>
          <p:cNvSpPr/>
          <p:nvPr/>
        </p:nvSpPr>
        <p:spPr>
          <a:xfrm rot="10800000">
            <a:off x="8878135" y="5286349"/>
            <a:ext cx="1007776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lowchart: Terminator 19">
            <a:extLst>
              <a:ext uri="{FF2B5EF4-FFF2-40B4-BE49-F238E27FC236}">
                <a16:creationId xmlns:a16="http://schemas.microsoft.com/office/drawing/2014/main" id="{E1508CC5-07A6-0B32-1931-3F17AC8805C6}"/>
              </a:ext>
            </a:extLst>
          </p:cNvPr>
          <p:cNvSpPr/>
          <p:nvPr/>
        </p:nvSpPr>
        <p:spPr>
          <a:xfrm>
            <a:off x="9251082" y="6012238"/>
            <a:ext cx="1007776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lowchart: Terminator 20">
            <a:extLst>
              <a:ext uri="{FF2B5EF4-FFF2-40B4-BE49-F238E27FC236}">
                <a16:creationId xmlns:a16="http://schemas.microsoft.com/office/drawing/2014/main" id="{3FDF0DDC-EA1B-1027-DD2C-EAC3A9A6FD1D}"/>
              </a:ext>
            </a:extLst>
          </p:cNvPr>
          <p:cNvSpPr/>
          <p:nvPr/>
        </p:nvSpPr>
        <p:spPr>
          <a:xfrm>
            <a:off x="8145218" y="4558167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Multiplication Sign 21">
            <a:extLst>
              <a:ext uri="{FF2B5EF4-FFF2-40B4-BE49-F238E27FC236}">
                <a16:creationId xmlns:a16="http://schemas.microsoft.com/office/drawing/2014/main" id="{0AD583FC-7579-2903-6204-38BFBB8F6DAB}"/>
              </a:ext>
            </a:extLst>
          </p:cNvPr>
          <p:cNvSpPr/>
          <p:nvPr/>
        </p:nvSpPr>
        <p:spPr>
          <a:xfrm>
            <a:off x="8862743" y="452598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Multiplication Sign 22">
            <a:extLst>
              <a:ext uri="{FF2B5EF4-FFF2-40B4-BE49-F238E27FC236}">
                <a16:creationId xmlns:a16="http://schemas.microsoft.com/office/drawing/2014/main" id="{7B048FEF-2708-EA50-6623-504EE50F190A}"/>
              </a:ext>
            </a:extLst>
          </p:cNvPr>
          <p:cNvSpPr/>
          <p:nvPr/>
        </p:nvSpPr>
        <p:spPr>
          <a:xfrm>
            <a:off x="9965791" y="5976022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lowchart: Terminator 23">
            <a:extLst>
              <a:ext uri="{FF2B5EF4-FFF2-40B4-BE49-F238E27FC236}">
                <a16:creationId xmlns:a16="http://schemas.microsoft.com/office/drawing/2014/main" id="{393C229D-CB06-CE1B-3F37-86BD11466820}"/>
              </a:ext>
            </a:extLst>
          </p:cNvPr>
          <p:cNvSpPr/>
          <p:nvPr/>
        </p:nvSpPr>
        <p:spPr>
          <a:xfrm>
            <a:off x="8151047" y="3445452"/>
            <a:ext cx="1755415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lowchart: Terminator 24">
            <a:extLst>
              <a:ext uri="{FF2B5EF4-FFF2-40B4-BE49-F238E27FC236}">
                <a16:creationId xmlns:a16="http://schemas.microsoft.com/office/drawing/2014/main" id="{A4FA8952-2470-32E1-FA55-BAFA63FAA404}"/>
              </a:ext>
            </a:extLst>
          </p:cNvPr>
          <p:cNvSpPr/>
          <p:nvPr/>
        </p:nvSpPr>
        <p:spPr>
          <a:xfrm>
            <a:off x="9993950" y="4184883"/>
            <a:ext cx="1367994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Multiplication Sign 25">
            <a:extLst>
              <a:ext uri="{FF2B5EF4-FFF2-40B4-BE49-F238E27FC236}">
                <a16:creationId xmlns:a16="http://schemas.microsoft.com/office/drawing/2014/main" id="{67A55A2D-83C4-3AE5-1F1C-CF8B771E7F3B}"/>
              </a:ext>
            </a:extLst>
          </p:cNvPr>
          <p:cNvSpPr/>
          <p:nvPr/>
        </p:nvSpPr>
        <p:spPr>
          <a:xfrm>
            <a:off x="10676102" y="4146619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4F2C0F15-F1C5-2E41-41BB-E31A10723E4A}"/>
              </a:ext>
            </a:extLst>
          </p:cNvPr>
          <p:cNvSpPr/>
          <p:nvPr/>
        </p:nvSpPr>
        <p:spPr>
          <a:xfrm>
            <a:off x="9579479" y="525013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Multiplication Sign 27">
            <a:extLst>
              <a:ext uri="{FF2B5EF4-FFF2-40B4-BE49-F238E27FC236}">
                <a16:creationId xmlns:a16="http://schemas.microsoft.com/office/drawing/2014/main" id="{6C8D94DF-EEEA-DB24-6864-7A800F12E8F1}"/>
              </a:ext>
            </a:extLst>
          </p:cNvPr>
          <p:cNvSpPr/>
          <p:nvPr/>
        </p:nvSpPr>
        <p:spPr>
          <a:xfrm>
            <a:off x="8468997" y="3406565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" name="Table 62">
            <a:extLst>
              <a:ext uri="{FF2B5EF4-FFF2-40B4-BE49-F238E27FC236}">
                <a16:creationId xmlns:a16="http://schemas.microsoft.com/office/drawing/2014/main" id="{7DBA3BF4-068B-AA36-50A7-0D15D7938B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665443"/>
              </p:ext>
            </p:extLst>
          </p:nvPr>
        </p:nvGraphicFramePr>
        <p:xfrm>
          <a:off x="754423" y="2682711"/>
          <a:ext cx="4031995" cy="4031995"/>
        </p:xfrm>
        <a:graphic>
          <a:graphicData uri="http://schemas.openxmlformats.org/drawingml/2006/table">
            <a:tbl>
              <a:tblPr firstRow="1" bandRow="1"/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76833823-41FB-9D5A-CEC2-422AF259B785}"/>
              </a:ext>
            </a:extLst>
          </p:cNvPr>
          <p:cNvSpPr/>
          <p:nvPr/>
        </p:nvSpPr>
        <p:spPr>
          <a:xfrm rot="10800000">
            <a:off x="2256429" y="5284553"/>
            <a:ext cx="1007776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C8AEA800-7660-5778-7F2E-14CEC9DE3832}"/>
              </a:ext>
            </a:extLst>
          </p:cNvPr>
          <p:cNvSpPr/>
          <p:nvPr/>
        </p:nvSpPr>
        <p:spPr>
          <a:xfrm>
            <a:off x="2629376" y="6010442"/>
            <a:ext cx="1007776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4BB81C4C-32DA-A3D4-4A7C-D78D8B15B204}"/>
              </a:ext>
            </a:extLst>
          </p:cNvPr>
          <p:cNvSpPr/>
          <p:nvPr/>
        </p:nvSpPr>
        <p:spPr>
          <a:xfrm>
            <a:off x="1523512" y="4556371"/>
            <a:ext cx="647558" cy="278550"/>
          </a:xfrm>
          <a:prstGeom prst="flowChartTerminator">
            <a:avLst/>
          </a:prstGeom>
          <a:solidFill>
            <a:srgbClr val="0070C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633045C6-17F5-B7BA-F7E8-AAD50AF6EEF6}"/>
              </a:ext>
            </a:extLst>
          </p:cNvPr>
          <p:cNvSpPr/>
          <p:nvPr/>
        </p:nvSpPr>
        <p:spPr>
          <a:xfrm>
            <a:off x="2241037" y="4524187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A648EBA4-C5B7-E150-7F65-D99606392D4B}"/>
              </a:ext>
            </a:extLst>
          </p:cNvPr>
          <p:cNvSpPr/>
          <p:nvPr/>
        </p:nvSpPr>
        <p:spPr>
          <a:xfrm>
            <a:off x="3344085" y="5974226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11B74959-6B6A-24CF-DAE9-548E8385197F}"/>
              </a:ext>
            </a:extLst>
          </p:cNvPr>
          <p:cNvSpPr/>
          <p:nvPr/>
        </p:nvSpPr>
        <p:spPr>
          <a:xfrm>
            <a:off x="1529341" y="3443656"/>
            <a:ext cx="1755415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7F7D8A65-85B2-CC1E-3341-84409ACB7A4F}"/>
              </a:ext>
            </a:extLst>
          </p:cNvPr>
          <p:cNvSpPr/>
          <p:nvPr/>
        </p:nvSpPr>
        <p:spPr>
          <a:xfrm>
            <a:off x="3372244" y="4183087"/>
            <a:ext cx="1367994" cy="278550"/>
          </a:xfrm>
          <a:prstGeom prst="flowChartTerminator">
            <a:avLst/>
          </a:prstGeom>
          <a:solidFill>
            <a:srgbClr val="ED7D3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EBB5226C-9CB5-AA3B-0795-293FA613700E}"/>
              </a:ext>
            </a:extLst>
          </p:cNvPr>
          <p:cNvSpPr/>
          <p:nvPr/>
        </p:nvSpPr>
        <p:spPr>
          <a:xfrm>
            <a:off x="4054396" y="4144823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271B0C58-CB4F-8484-8A94-69E2642E7897}"/>
              </a:ext>
            </a:extLst>
          </p:cNvPr>
          <p:cNvSpPr/>
          <p:nvPr/>
        </p:nvSpPr>
        <p:spPr>
          <a:xfrm>
            <a:off x="2957773" y="3404769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C00DF912-3B23-F218-61E1-B554D617D0DE}"/>
              </a:ext>
            </a:extLst>
          </p:cNvPr>
          <p:cNvSpPr/>
          <p:nvPr/>
        </p:nvSpPr>
        <p:spPr>
          <a:xfrm>
            <a:off x="1847291" y="3404769"/>
            <a:ext cx="350981" cy="350982"/>
          </a:xfrm>
          <a:prstGeom prst="mathMultiply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67FFCD-2552-C3EA-A91E-B0D0C12E287C}"/>
              </a:ext>
            </a:extLst>
          </p:cNvPr>
          <p:cNvCxnSpPr>
            <a:cxnSpLocks/>
          </p:cNvCxnSpPr>
          <p:nvPr/>
        </p:nvCxnSpPr>
        <p:spPr>
          <a:xfrm>
            <a:off x="5018314" y="4717364"/>
            <a:ext cx="2166257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12562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Validation using ViMMS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Results show a 50-100% increase depending on the experiment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Can be validated in ViMMS and on an actual MS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Usage difficult due to API and licensing requirements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A955CD-EAF1-2927-5AA4-EC60620447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1"/>
          <a:stretch/>
        </p:blipFill>
        <p:spPr>
          <a:xfrm>
            <a:off x="1832635" y="3527044"/>
            <a:ext cx="3528392" cy="2876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6BD589-EECF-038A-53D8-F04643AA3A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89" b="29257"/>
          <a:stretch/>
        </p:blipFill>
        <p:spPr>
          <a:xfrm>
            <a:off x="6265810" y="3944414"/>
            <a:ext cx="4695825" cy="204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1349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TopNEXt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2452254"/>
            <a:ext cx="11785600" cy="4278745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TopNEXt is a framework for multiple sample DDA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 idea is similar to DEWs, but the exclusions are carried across samples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Exclusions are based on how much a current sample peak overlaps with a previously fragmented peak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56522D-E9C9-B79C-3430-305DF21980BC}"/>
              </a:ext>
            </a:extLst>
          </p:cNvPr>
          <p:cNvSpPr txBox="1"/>
          <p:nvPr/>
        </p:nvSpPr>
        <p:spPr>
          <a:xfrm>
            <a:off x="9572549" y="6101746"/>
            <a:ext cx="2146878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McBride et al. (2021)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69BCCA-5465-27AA-A858-0277150DA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9900" y="4167900"/>
            <a:ext cx="6238676" cy="24696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DE8D28-24DC-CEEE-64C6-2D8F254C5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8283" y="469857"/>
            <a:ext cx="6201579" cy="168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672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TopNEXt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56522D-E9C9-B79C-3430-305DF21980BC}"/>
              </a:ext>
            </a:extLst>
          </p:cNvPr>
          <p:cNvSpPr txBox="1"/>
          <p:nvPr/>
        </p:nvSpPr>
        <p:spPr>
          <a:xfrm>
            <a:off x="9572549" y="6101746"/>
            <a:ext cx="2146878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McBride et al. (2021)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F2D5D8-A2B3-7BFF-A662-7E391DE8EB82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Improves the quality of spectra with repeated injections of same sample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3D7FB3-FFEF-5744-45E2-5F8A65AEB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2335" y="2566340"/>
            <a:ext cx="7587330" cy="320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941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TopNEXt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56522D-E9C9-B79C-3430-305DF21980BC}"/>
              </a:ext>
            </a:extLst>
          </p:cNvPr>
          <p:cNvSpPr txBox="1"/>
          <p:nvPr/>
        </p:nvSpPr>
        <p:spPr>
          <a:xfrm>
            <a:off x="9572549" y="6101746"/>
            <a:ext cx="2146878" cy="369332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McBride et al. (2021)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F2D5D8-A2B3-7BFF-A662-7E391DE8EB82}"/>
              </a:ext>
            </a:extLst>
          </p:cNvPr>
          <p:cNvSpPr txBox="1">
            <a:spLocks/>
          </p:cNvSpPr>
          <p:nvPr/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dirty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Improves the quality and amount of spectra with repeated injections of multiple samples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US" sz="2300" kern="0" dirty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EC5AC2-F3A5-0644-A2FB-F3439EBAD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2512" y="2537029"/>
            <a:ext cx="749617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82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ofG colours">
      <a:dk1>
        <a:srgbClr val="003865"/>
      </a:dk1>
      <a:lt1>
        <a:srgbClr val="FFFFFE"/>
      </a:lt1>
      <a:dk2>
        <a:srgbClr val="000000"/>
      </a:dk2>
      <a:lt2>
        <a:srgbClr val="7D2238"/>
      </a:lt2>
      <a:accent1>
        <a:srgbClr val="0075B0"/>
      </a:accent1>
      <a:accent2>
        <a:srgbClr val="5B4D93"/>
      </a:accent2>
      <a:accent3>
        <a:srgbClr val="CF1C20"/>
      </a:accent3>
      <a:accent4>
        <a:srgbClr val="00833C"/>
      </a:accent4>
      <a:accent5>
        <a:srgbClr val="BE4D00"/>
      </a:accent5>
      <a:accent6>
        <a:srgbClr val="951271"/>
      </a:accent6>
      <a:hlink>
        <a:srgbClr val="584B3D"/>
      </a:hlink>
      <a:folHlink>
        <a:srgbClr val="0068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61AF5F2-503D-2641-86A1-09AD8919EA9C}" vid="{A816E7D6-9491-074F-A4D5-6596497DAC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6117</TotalTime>
  <Words>6221</Words>
  <Application>Microsoft Office PowerPoint</Application>
  <PresentationFormat>Widescreen</PresentationFormat>
  <Paragraphs>1591</Paragraphs>
  <Slides>146</Slides>
  <Notes>145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146</vt:i4>
      </vt:variant>
    </vt:vector>
  </HeadingPairs>
  <TitlesOfParts>
    <vt:vector size="152" baseType="lpstr">
      <vt:lpstr>Arial</vt:lpstr>
      <vt:lpstr>Calibri</vt:lpstr>
      <vt:lpstr>Cambria Math</vt:lpstr>
      <vt:lpstr>Chamberi Super Display</vt:lpstr>
      <vt:lpstr>Google Sans</vt:lpstr>
      <vt:lpstr>Office Theme</vt:lpstr>
      <vt:lpstr>Applications of AI in the field of Metabolomics</vt:lpstr>
      <vt:lpstr>Education &amp; Career</vt:lpstr>
      <vt:lpstr>Bit about me  (inspired by Ahmed Ali)</vt:lpstr>
      <vt:lpstr>Expertise</vt:lpstr>
      <vt:lpstr>Today’s Talk</vt:lpstr>
      <vt:lpstr>What do we mean by AI?</vt:lpstr>
      <vt:lpstr>What do we mean by AI?</vt:lpstr>
      <vt:lpstr>What do we mean by AI?</vt:lpstr>
      <vt:lpstr>What is a Neural Network?</vt:lpstr>
      <vt:lpstr>What is a Neural Network?</vt:lpstr>
      <vt:lpstr>Regression</vt:lpstr>
      <vt:lpstr>What is a Neural Network?</vt:lpstr>
      <vt:lpstr>What is a Neural Network?</vt:lpstr>
      <vt:lpstr>What is a Neural Network?</vt:lpstr>
      <vt:lpstr>What is a Neural Network?</vt:lpstr>
      <vt:lpstr>What is a Neural Network?</vt:lpstr>
      <vt:lpstr>What is a Neural Network?</vt:lpstr>
      <vt:lpstr>What is a Neural Network?</vt:lpstr>
      <vt:lpstr>What is a Neural Network?</vt:lpstr>
      <vt:lpstr>What is a Neural Network?</vt:lpstr>
      <vt:lpstr>What is a Neural Network?</vt:lpstr>
      <vt:lpstr>What is a Neural Network?</vt:lpstr>
      <vt:lpstr>What is a Neural Network?</vt:lpstr>
      <vt:lpstr>What is a Neural Network?</vt:lpstr>
      <vt:lpstr>What is a Neural Network?</vt:lpstr>
      <vt:lpstr>What is ChatGPT?</vt:lpstr>
      <vt:lpstr>What is ChatGPT?</vt:lpstr>
      <vt:lpstr>PowerPoint Presentation</vt:lpstr>
      <vt:lpstr>PowerPoint Presentation</vt:lpstr>
      <vt:lpstr>What is ChatGPT?</vt:lpstr>
      <vt:lpstr>What is ChatGPT?</vt:lpstr>
      <vt:lpstr>Why AI isn’t always good</vt:lpstr>
      <vt:lpstr>Why AI isn’t always good</vt:lpstr>
      <vt:lpstr>Why AI isn’t always good</vt:lpstr>
      <vt:lpstr>Why AI isn’t always good</vt:lpstr>
      <vt:lpstr>The importance of causality</vt:lpstr>
      <vt:lpstr>The importance of causality</vt:lpstr>
      <vt:lpstr>The importance of causality</vt:lpstr>
      <vt:lpstr>The importance of causality</vt:lpstr>
      <vt:lpstr>The importance of causality</vt:lpstr>
      <vt:lpstr>The importance of causality</vt:lpstr>
      <vt:lpstr>The importance of causality</vt:lpstr>
      <vt:lpstr>Metabolomics &amp; AI</vt:lpstr>
      <vt:lpstr>LC-MS/MS Metabolomics Flowchart</vt:lpstr>
      <vt:lpstr>LC-MS/MS Metabolomics Flowchart</vt:lpstr>
      <vt:lpstr>Untargeted or targeted acquisition</vt:lpstr>
      <vt:lpstr>Data Dependent Acquisition (DDA)</vt:lpstr>
      <vt:lpstr>Data Dependent Acquisition (DDA)</vt:lpstr>
      <vt:lpstr>Data Dependent Acquisition (DDA)</vt:lpstr>
      <vt:lpstr>Data Dependent Acquisition (DDA)</vt:lpstr>
      <vt:lpstr>Data Dependent Acquisition (DDA)</vt:lpstr>
      <vt:lpstr>Data Dependent Acquisition (DDA)</vt:lpstr>
      <vt:lpstr>Data Dependent Acquisition (DDA)</vt:lpstr>
      <vt:lpstr>Data Dependent Acquisition (DDA)</vt:lpstr>
      <vt:lpstr>Data Dependent Acquisition (DDA)</vt:lpstr>
      <vt:lpstr>Data Dependent Acquisition (DDA)</vt:lpstr>
      <vt:lpstr>Data Dependent Acquisition (DDA)</vt:lpstr>
      <vt:lpstr>Data Dependent Acquisition (DDA)</vt:lpstr>
      <vt:lpstr>Data Dependent Acquisition (DDA)</vt:lpstr>
      <vt:lpstr>Data Dependent Acquisition (DDA)</vt:lpstr>
      <vt:lpstr>Data Dependent Acquisition (DDA)</vt:lpstr>
      <vt:lpstr>Data Dependent Acquisition (DDA)</vt:lpstr>
      <vt:lpstr>Data Dependent Acquisition (DDA)</vt:lpstr>
      <vt:lpstr>Data Dependent Acquisition (DDA)</vt:lpstr>
      <vt:lpstr>Data Dependent Acquisition (DDA)</vt:lpstr>
      <vt:lpstr>Data Dependent Acquisition (DDA)</vt:lpstr>
      <vt:lpstr>Data Dependent Acquisition (DDA)</vt:lpstr>
      <vt:lpstr>Data Dependent Acquisition (DDA)</vt:lpstr>
      <vt:lpstr>Data Dependent Acquisition (DDA)</vt:lpstr>
      <vt:lpstr>Data Dependent Acquisition (DDA)</vt:lpstr>
      <vt:lpstr>Data Dependent Acquisition (DDA)</vt:lpstr>
      <vt:lpstr>Data Dependent Acquisition (DDA)</vt:lpstr>
      <vt:lpstr>Data Dependent Acquisition (DDA)</vt:lpstr>
      <vt:lpstr>Data Dependent Acquisition (DDA)</vt:lpstr>
      <vt:lpstr>Data Independent Acquisition (DIA)</vt:lpstr>
      <vt:lpstr>Data Independent Acquisition (DIA)</vt:lpstr>
      <vt:lpstr>Data Independent Acquisition (DIA)</vt:lpstr>
      <vt:lpstr>Data Independent Acquisition (DIA)</vt:lpstr>
      <vt:lpstr>Data Independent Acquisition (DIA)</vt:lpstr>
      <vt:lpstr>Data Independent Acquisition (DIA)</vt:lpstr>
      <vt:lpstr>DDA vs DIA</vt:lpstr>
      <vt:lpstr>Advances in DDA</vt:lpstr>
      <vt:lpstr>Planning methods</vt:lpstr>
      <vt:lpstr>ViMMS</vt:lpstr>
      <vt:lpstr>ViMMS</vt:lpstr>
      <vt:lpstr>ViMMS</vt:lpstr>
      <vt:lpstr>ViMMS</vt:lpstr>
      <vt:lpstr>ViMMS</vt:lpstr>
      <vt:lpstr>ViMMS Workflow</vt:lpstr>
      <vt:lpstr>ViMMS Workflow</vt:lpstr>
      <vt:lpstr>ViMMS Workflow</vt:lpstr>
      <vt:lpstr>ViMMS Workflow</vt:lpstr>
      <vt:lpstr>SmartROI</vt:lpstr>
      <vt:lpstr>WeightedDEW</vt:lpstr>
      <vt:lpstr>SmartROI &amp; WeightedDEW</vt:lpstr>
      <vt:lpstr>Validation using ViMMS</vt:lpstr>
      <vt:lpstr>TopNEXt</vt:lpstr>
      <vt:lpstr>TopNEXt</vt:lpstr>
      <vt:lpstr>TopNEXt</vt:lpstr>
      <vt:lpstr>TopNEXt with planning</vt:lpstr>
      <vt:lpstr>Advances in DIA</vt:lpstr>
      <vt:lpstr>Advances in DIA</vt:lpstr>
      <vt:lpstr>DIA deconvolution</vt:lpstr>
      <vt:lpstr>Future avenues for AI – DDA-DIA hybrid methods</vt:lpstr>
      <vt:lpstr>Future avenues for AI – MSN methods</vt:lpstr>
      <vt:lpstr>Future avenues for AI – Real time peak picking</vt:lpstr>
      <vt:lpstr>LC-MS/MS Metabolomics Flowchart</vt:lpstr>
      <vt:lpstr>Potential uses for AI?</vt:lpstr>
      <vt:lpstr>LC-MS/MS Metabolomics Flowchart</vt:lpstr>
      <vt:lpstr>PeakOnly</vt:lpstr>
      <vt:lpstr>PeakOnly</vt:lpstr>
      <vt:lpstr>Convolutional Neural Networks</vt:lpstr>
      <vt:lpstr>PeakOnly – Classification CNN</vt:lpstr>
      <vt:lpstr>PeakOnly – Classification CNN</vt:lpstr>
      <vt:lpstr>PeakOnly – Integration CNN</vt:lpstr>
      <vt:lpstr>PeakOnly – Results</vt:lpstr>
      <vt:lpstr>Peak Alignment</vt:lpstr>
      <vt:lpstr>DIA Deconvolution</vt:lpstr>
      <vt:lpstr>DIA Deconvolution</vt:lpstr>
      <vt:lpstr>DIA Deconvolution</vt:lpstr>
      <vt:lpstr>DIA Deconvolution</vt:lpstr>
      <vt:lpstr>LC-MS/MS Metabolomics Flowchart</vt:lpstr>
      <vt:lpstr>Annotation &amp; Molecular Networking</vt:lpstr>
      <vt:lpstr>Spectral Matching – Spec2Vec</vt:lpstr>
      <vt:lpstr>Spectral Matching – Spec2Vec</vt:lpstr>
      <vt:lpstr>Spectral Matching – Spec2Vec</vt:lpstr>
      <vt:lpstr>Spectral Matching – MS2DeepScore</vt:lpstr>
      <vt:lpstr>Spectral Matching – MS2Query</vt:lpstr>
      <vt:lpstr>Spectra Prediction</vt:lpstr>
      <vt:lpstr>Spectra Prediction</vt:lpstr>
      <vt:lpstr>Transformers</vt:lpstr>
      <vt:lpstr>Molecular Networking via MS2LDA</vt:lpstr>
      <vt:lpstr>Are our annotations correct?</vt:lpstr>
      <vt:lpstr>Are our annotations correct?</vt:lpstr>
      <vt:lpstr>LC-MS/MS Metabolomics Flowchart</vt:lpstr>
      <vt:lpstr>Statistical Analysis</vt:lpstr>
      <vt:lpstr>Statistical Analysis</vt:lpstr>
      <vt:lpstr>Statistical Analysis</vt:lpstr>
      <vt:lpstr>Statistical Analysis</vt:lpstr>
      <vt:lpstr>Statistical Analysis</vt:lpstr>
      <vt:lpstr>Statistical Analysis</vt:lpstr>
      <vt:lpstr>Statistical Analysis</vt:lpstr>
      <vt:lpstr>Can we combine stages?</vt:lpstr>
      <vt:lpstr>Combined Approaches</vt:lpstr>
      <vt:lpstr>Conclusions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 Howard</dc:creator>
  <cp:lastModifiedBy>Vinny Davies</cp:lastModifiedBy>
  <cp:revision>88</cp:revision>
  <dcterms:created xsi:type="dcterms:W3CDTF">2021-01-06T14:22:07Z</dcterms:created>
  <dcterms:modified xsi:type="dcterms:W3CDTF">2024-04-25T06:44:00Z</dcterms:modified>
</cp:coreProperties>
</file>